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2.xml" ContentType="application/vnd.openxmlformats-officedocument.theme+xml"/>
  <Override PartName="/ppt/tags/tag9.xml" ContentType="application/vnd.openxmlformats-officedocument.presentationml.tags+xml"/>
  <Override PartName="/ppt/notesSlides/notesSlide1.xml" ContentType="application/vnd.openxmlformats-officedocument.presentationml.notesSlide+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2"/>
  </p:notesMasterIdLst>
  <p:sldIdLst>
    <p:sldId id="266" r:id="rId5"/>
    <p:sldId id="273" r:id="rId6"/>
    <p:sldId id="335" r:id="rId7"/>
    <p:sldId id="425" r:id="rId8"/>
    <p:sldId id="459" r:id="rId9"/>
    <p:sldId id="460" r:id="rId10"/>
    <p:sldId id="461" r:id="rId11"/>
    <p:sldId id="463" r:id="rId12"/>
    <p:sldId id="464" r:id="rId13"/>
    <p:sldId id="465" r:id="rId14"/>
    <p:sldId id="466" r:id="rId15"/>
    <p:sldId id="470" r:id="rId16"/>
    <p:sldId id="471" r:id="rId17"/>
    <p:sldId id="472" r:id="rId18"/>
    <p:sldId id="473" r:id="rId19"/>
    <p:sldId id="474" r:id="rId20"/>
    <p:sldId id="476" r:id="rId21"/>
    <p:sldId id="483" r:id="rId22"/>
    <p:sldId id="477" r:id="rId23"/>
    <p:sldId id="478" r:id="rId24"/>
    <p:sldId id="479" r:id="rId25"/>
    <p:sldId id="480" r:id="rId26"/>
    <p:sldId id="487" r:id="rId27"/>
    <p:sldId id="484" r:id="rId28"/>
    <p:sldId id="485" r:id="rId29"/>
    <p:sldId id="486" r:id="rId30"/>
    <p:sldId id="268" r:id="rId31"/>
  </p:sldIdLst>
  <p:sldSz cx="12192000" cy="6858000"/>
  <p:notesSz cx="6858000" cy="9144000"/>
  <p:custDataLst>
    <p:tags r:id="rId3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63A9"/>
    <a:srgbClr val="F6921F"/>
    <a:srgbClr val="237DA0"/>
    <a:srgbClr val="BF4856"/>
    <a:srgbClr val="E77AAE"/>
    <a:srgbClr val="53575B"/>
    <a:srgbClr val="3AB2E6"/>
    <a:srgbClr val="F8D902"/>
    <a:srgbClr val="50BEA2"/>
    <a:srgbClr val="F14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60"/>
  </p:normalViewPr>
  <p:slideViewPr>
    <p:cSldViewPr snapToGrid="0">
      <p:cViewPr varScale="1">
        <p:scale>
          <a:sx n="152" d="100"/>
          <a:sy n="152" d="100"/>
        </p:scale>
        <p:origin x="664" y="1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jpeg>
</file>

<file path=ppt/media/image11.png>
</file>

<file path=ppt/media/image12.png>
</file>

<file path=ppt/media/image13.jpeg>
</file>

<file path=ppt/media/image14.jpeg>
</file>

<file path=ppt/media/image15.png>
</file>

<file path=ppt/media/image16.jpeg>
</file>

<file path=ppt/media/image17.jpeg>
</file>

<file path=ppt/media/image18.jpeg>
</file>

<file path=ppt/media/image2.png>
</file>

<file path=ppt/media/image3.png>
</file>

<file path=ppt/media/image4.jp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570764-2AA9-46FA-AFA8-3F57FBD5DDAC}" type="datetimeFigureOut">
              <a:rPr lang="en-ZA" smtClean="0"/>
              <a:t>2025/07/28</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A415DA-71F0-4304-9640-6EABBC087A4B}" type="slidenum">
              <a:rPr lang="en-ZA" smtClean="0"/>
              <a:t>‹#›</a:t>
            </a:fld>
            <a:endParaRPr lang="en-ZA"/>
          </a:p>
        </p:txBody>
      </p:sp>
    </p:spTree>
    <p:extLst>
      <p:ext uri="{BB962C8B-B14F-4D97-AF65-F5344CB8AC3E}">
        <p14:creationId xmlns:p14="http://schemas.microsoft.com/office/powerpoint/2010/main" val="2056094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FCA415DA-71F0-4304-9640-6EABBC087A4B}" type="slidenum">
              <a:rPr lang="en-ZA" smtClean="0"/>
              <a:t>23</a:t>
            </a:fld>
            <a:endParaRPr lang="en-ZA"/>
          </a:p>
        </p:txBody>
      </p:sp>
    </p:spTree>
    <p:extLst>
      <p:ext uri="{BB962C8B-B14F-4D97-AF65-F5344CB8AC3E}">
        <p14:creationId xmlns:p14="http://schemas.microsoft.com/office/powerpoint/2010/main" val="12967275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 Title Slide">
    <p:bg>
      <p:bgPr>
        <a:solidFill>
          <a:srgbClr val="53575B"/>
        </a:solidFill>
        <a:effectLst/>
      </p:bgPr>
    </p:bg>
    <p:spTree>
      <p:nvGrpSpPr>
        <p:cNvPr id="1" name=""/>
        <p:cNvGrpSpPr/>
        <p:nvPr/>
      </p:nvGrpSpPr>
      <p:grpSpPr>
        <a:xfrm>
          <a:off x="0" y="0"/>
          <a:ext cx="0" cy="0"/>
          <a:chOff x="0" y="0"/>
          <a:chExt cx="0" cy="0"/>
        </a:xfrm>
      </p:grpSpPr>
      <p:pic>
        <p:nvPicPr>
          <p:cNvPr id="14" name="Picture 13" descr="Chart, bar chart&#10;&#10;Description automatically generated">
            <a:extLst>
              <a:ext uri="{FF2B5EF4-FFF2-40B4-BE49-F238E27FC236}">
                <a16:creationId xmlns:a16="http://schemas.microsoft.com/office/drawing/2014/main" id="{73001D11-C790-4427-B645-3EAEBE005D4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
        <p:nvSpPr>
          <p:cNvPr id="16" name="Title Placeholder 1">
            <a:extLst>
              <a:ext uri="{FF2B5EF4-FFF2-40B4-BE49-F238E27FC236}">
                <a16:creationId xmlns:a16="http://schemas.microsoft.com/office/drawing/2014/main" id="{839068EB-DBA6-4F95-AEC3-4952503FCDCF}"/>
              </a:ext>
            </a:extLst>
          </p:cNvPr>
          <p:cNvSpPr>
            <a:spLocks noGrp="1"/>
          </p:cNvSpPr>
          <p:nvPr>
            <p:ph type="title"/>
          </p:nvPr>
        </p:nvSpPr>
        <p:spPr>
          <a:xfrm>
            <a:off x="3070697" y="1939009"/>
            <a:ext cx="6076416" cy="449743"/>
          </a:xfrm>
          <a:prstGeom prst="rect">
            <a:avLst/>
          </a:prstGeom>
        </p:spPr>
        <p:txBody>
          <a:bodyPr anchor="b">
            <a:normAutofit/>
          </a:bodyPr>
          <a:lstStyle>
            <a:lvl1pPr algn="ctr">
              <a:defRPr>
                <a:solidFill>
                  <a:schemeClr val="bg1"/>
                </a:solidFill>
              </a:defRPr>
            </a:lvl1pPr>
          </a:lstStyle>
          <a:p>
            <a:pPr marL="0" lvl="0"/>
            <a:r>
              <a:rPr lang="en-US"/>
              <a:t>Click to edit Master title style</a:t>
            </a:r>
            <a:endParaRPr lang="en-ZA"/>
          </a:p>
        </p:txBody>
      </p:sp>
      <p:sp>
        <p:nvSpPr>
          <p:cNvPr id="17" name="Text Placeholder 2">
            <a:extLst>
              <a:ext uri="{FF2B5EF4-FFF2-40B4-BE49-F238E27FC236}">
                <a16:creationId xmlns:a16="http://schemas.microsoft.com/office/drawing/2014/main" id="{12ABAC3B-3408-4F8C-926E-26D63A50D41C}"/>
              </a:ext>
            </a:extLst>
          </p:cNvPr>
          <p:cNvSpPr>
            <a:spLocks noGrp="1"/>
          </p:cNvSpPr>
          <p:nvPr>
            <p:ph idx="1"/>
          </p:nvPr>
        </p:nvSpPr>
        <p:spPr>
          <a:xfrm>
            <a:off x="3057792" y="2608141"/>
            <a:ext cx="6076416" cy="1520426"/>
          </a:xfrm>
          <a:prstGeom prst="rect">
            <a:avLst/>
          </a:prstGeom>
        </p:spPr>
        <p:txBody>
          <a:bodyPr vert="horz" lIns="91440" tIns="45720" rIns="91440" bIns="45720" rtlCol="0" anchor="ctr">
            <a:normAutofit/>
          </a:bodyPr>
          <a:lstStyle>
            <a:lvl1pPr marL="0" indent="0" algn="ctr">
              <a:buNone/>
              <a:defRPr>
                <a:solidFill>
                  <a:schemeClr val="bg1"/>
                </a:solidFill>
              </a:defRPr>
            </a:lvl1pPr>
          </a:lstStyle>
          <a:p>
            <a:pPr lvl="0"/>
            <a:r>
              <a:rPr lang="en-US"/>
              <a:t>Click to edit Master text style</a:t>
            </a:r>
          </a:p>
        </p:txBody>
      </p:sp>
      <p:pic>
        <p:nvPicPr>
          <p:cNvPr id="13" name="Picture 12" descr="Text, logo&#10;&#10;Description automatically generated">
            <a:extLst>
              <a:ext uri="{FF2B5EF4-FFF2-40B4-BE49-F238E27FC236}">
                <a16:creationId xmlns:a16="http://schemas.microsoft.com/office/drawing/2014/main" id="{9D4FBD47-0477-3A56-F02A-B059996E0A4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630393" y="5443673"/>
            <a:ext cx="2400986" cy="1398230"/>
          </a:xfrm>
          <a:prstGeom prst="rect">
            <a:avLst/>
          </a:prstGeom>
        </p:spPr>
      </p:pic>
    </p:spTree>
    <p:custDataLst>
      <p:tags r:id="rId1"/>
    </p:custDataLst>
    <p:extLst>
      <p:ext uri="{BB962C8B-B14F-4D97-AF65-F5344CB8AC3E}">
        <p14:creationId xmlns:p14="http://schemas.microsoft.com/office/powerpoint/2010/main" val="9479840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 Blank Slide">
    <p:bg>
      <p:bgPr>
        <a:solidFill>
          <a:srgbClr val="53575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387F7-D9E1-4723-B576-14BFE5BB69E0}"/>
              </a:ext>
            </a:extLst>
          </p:cNvPr>
          <p:cNvSpPr>
            <a:spLocks noGrp="1"/>
          </p:cNvSpPr>
          <p:nvPr>
            <p:ph type="title"/>
          </p:nvPr>
        </p:nvSpPr>
        <p:spPr>
          <a:xfrm>
            <a:off x="696884" y="691822"/>
            <a:ext cx="10515600" cy="429612"/>
          </a:xfrm>
        </p:spPr>
        <p:txBody>
          <a:bodyPr anchor="b">
            <a:normAutofit/>
          </a:bodyPr>
          <a:lstStyle>
            <a:lvl1pPr>
              <a:defRPr sz="2400">
                <a:solidFill>
                  <a:schemeClr val="bg1"/>
                </a:solidFill>
              </a:defRPr>
            </a:lvl1pPr>
          </a:lstStyle>
          <a:p>
            <a:r>
              <a:rPr lang="en-US"/>
              <a:t>Click to edit Master title style</a:t>
            </a:r>
            <a:endParaRPr lang="en-ZA"/>
          </a:p>
        </p:txBody>
      </p:sp>
      <p:sp>
        <p:nvSpPr>
          <p:cNvPr id="8" name="Text Placeholder 2">
            <a:extLst>
              <a:ext uri="{FF2B5EF4-FFF2-40B4-BE49-F238E27FC236}">
                <a16:creationId xmlns:a16="http://schemas.microsoft.com/office/drawing/2014/main" id="{2D1A43DD-04BA-4B09-BDFA-053208495CB2}"/>
              </a:ext>
            </a:extLst>
          </p:cNvPr>
          <p:cNvSpPr>
            <a:spLocks noGrp="1"/>
          </p:cNvSpPr>
          <p:nvPr>
            <p:ph idx="1"/>
          </p:nvPr>
        </p:nvSpPr>
        <p:spPr>
          <a:xfrm>
            <a:off x="703234" y="1397479"/>
            <a:ext cx="10650566" cy="4537495"/>
          </a:xfrm>
          <a:prstGeom prst="rect">
            <a:avLst/>
          </a:prstGeom>
        </p:spPr>
        <p:txBody>
          <a:bodyPr vert="horz" lIns="91440" tIns="45720" rIns="91440" bIns="45720" rtlCol="0">
            <a:normAutofit/>
          </a:bodyPr>
          <a:lstStyle>
            <a:lvl1pPr>
              <a:lnSpc>
                <a:spcPct val="100000"/>
              </a:lnSpc>
              <a:spcBef>
                <a:spcPts val="0"/>
              </a:spcBef>
              <a:defRPr>
                <a:solidFill>
                  <a:schemeClr val="bg1"/>
                </a:solidFill>
              </a:defRPr>
            </a:lvl1pPr>
            <a:lvl2pPr>
              <a:lnSpc>
                <a:spcPct val="100000"/>
              </a:lnSpc>
              <a:spcBef>
                <a:spcPts val="0"/>
              </a:spcBef>
              <a:defRPr>
                <a:solidFill>
                  <a:schemeClr val="bg1"/>
                </a:solidFill>
              </a:defRPr>
            </a:lvl2pPr>
            <a:lvl3pPr>
              <a:lnSpc>
                <a:spcPct val="100000"/>
              </a:lnSpc>
              <a:spcBef>
                <a:spcPts val="0"/>
              </a:spcBef>
              <a:defRPr>
                <a:solidFill>
                  <a:schemeClr val="bg1"/>
                </a:solidFill>
              </a:defRPr>
            </a:lvl3pPr>
            <a:lvl4pPr>
              <a:lnSpc>
                <a:spcPct val="100000"/>
              </a:lnSpc>
              <a:spcBef>
                <a:spcPts val="0"/>
              </a:spcBef>
              <a:defRPr>
                <a:solidFill>
                  <a:schemeClr val="bg1"/>
                </a:solidFill>
              </a:defRPr>
            </a:lvl4pPr>
            <a:lvl5pPr>
              <a:lnSpc>
                <a:spcPct val="100000"/>
              </a:lnSpc>
              <a:spcBef>
                <a:spcPts val="0"/>
              </a:spcBef>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pic>
        <p:nvPicPr>
          <p:cNvPr id="5" name="Picture 4" descr="Chart, bar chart&#10;&#10;Description automatically generated">
            <a:extLst>
              <a:ext uri="{FF2B5EF4-FFF2-40B4-BE49-F238E27FC236}">
                <a16:creationId xmlns:a16="http://schemas.microsoft.com/office/drawing/2014/main" id="{086D7942-54A5-42C5-B3A0-4AB2595C899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Tree>
    <p:custDataLst>
      <p:tags r:id="rId1"/>
    </p:custDataLst>
    <p:extLst>
      <p:ext uri="{BB962C8B-B14F-4D97-AF65-F5344CB8AC3E}">
        <p14:creationId xmlns:p14="http://schemas.microsoft.com/office/powerpoint/2010/main" val="394477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G: Logo">
    <p:bg>
      <p:bgPr>
        <a:solidFill>
          <a:srgbClr val="53575B"/>
        </a:solidFill>
        <a:effectLst/>
      </p:bgPr>
    </p:bg>
    <p:spTree>
      <p:nvGrpSpPr>
        <p:cNvPr id="1" name=""/>
        <p:cNvGrpSpPr/>
        <p:nvPr/>
      </p:nvGrpSpPr>
      <p:grpSpPr>
        <a:xfrm>
          <a:off x="0" y="0"/>
          <a:ext cx="0" cy="0"/>
          <a:chOff x="0" y="0"/>
          <a:chExt cx="0" cy="0"/>
        </a:xfrm>
      </p:grpSpPr>
      <p:pic>
        <p:nvPicPr>
          <p:cNvPr id="6" name="Picture 5" descr="Chart, bar chart&#10;&#10;Description automatically generated">
            <a:extLst>
              <a:ext uri="{FF2B5EF4-FFF2-40B4-BE49-F238E27FC236}">
                <a16:creationId xmlns:a16="http://schemas.microsoft.com/office/drawing/2014/main" id="{80089A2D-6827-48E1-8F6D-4BA0C478F0C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pic>
        <p:nvPicPr>
          <p:cNvPr id="9" name="Picture 8" descr="Text, logo&#10;&#10;Description automatically generated">
            <a:extLst>
              <a:ext uri="{FF2B5EF4-FFF2-40B4-BE49-F238E27FC236}">
                <a16:creationId xmlns:a16="http://schemas.microsoft.com/office/drawing/2014/main" id="{6F5EC527-1029-D8F1-B990-F97E774264C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96412" y="575691"/>
            <a:ext cx="9799176" cy="5706618"/>
          </a:xfrm>
          <a:prstGeom prst="rect">
            <a:avLst/>
          </a:prstGeom>
        </p:spPr>
      </p:pic>
    </p:spTree>
    <p:custDataLst>
      <p:tags r:id="rId1"/>
    </p:custDataLst>
    <p:extLst>
      <p:ext uri="{BB962C8B-B14F-4D97-AF65-F5344CB8AC3E}">
        <p14:creationId xmlns:p14="http://schemas.microsoft.com/office/powerpoint/2010/main" val="1512787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 Title Slide">
    <p:spTree>
      <p:nvGrpSpPr>
        <p:cNvPr id="1" name=""/>
        <p:cNvGrpSpPr/>
        <p:nvPr/>
      </p:nvGrpSpPr>
      <p:grpSpPr>
        <a:xfrm>
          <a:off x="0" y="0"/>
          <a:ext cx="0" cy="0"/>
          <a:chOff x="0" y="0"/>
          <a:chExt cx="0" cy="0"/>
        </a:xfrm>
      </p:grpSpPr>
      <p:pic>
        <p:nvPicPr>
          <p:cNvPr id="14" name="Picture 13" descr="Chart, bar chart&#10;&#10;Description automatically generated">
            <a:extLst>
              <a:ext uri="{FF2B5EF4-FFF2-40B4-BE49-F238E27FC236}">
                <a16:creationId xmlns:a16="http://schemas.microsoft.com/office/drawing/2014/main" id="{F8EF11C3-EF55-4851-986A-9B68ED5EC73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
        <p:nvSpPr>
          <p:cNvPr id="16" name="Title Placeholder 1">
            <a:extLst>
              <a:ext uri="{FF2B5EF4-FFF2-40B4-BE49-F238E27FC236}">
                <a16:creationId xmlns:a16="http://schemas.microsoft.com/office/drawing/2014/main" id="{848B9169-C820-4354-8B1C-84B111A10FE6}"/>
              </a:ext>
            </a:extLst>
          </p:cNvPr>
          <p:cNvSpPr>
            <a:spLocks noGrp="1"/>
          </p:cNvSpPr>
          <p:nvPr>
            <p:ph type="title"/>
          </p:nvPr>
        </p:nvSpPr>
        <p:spPr>
          <a:xfrm>
            <a:off x="3070697" y="1939009"/>
            <a:ext cx="6076416" cy="449743"/>
          </a:xfrm>
          <a:prstGeom prst="rect">
            <a:avLst/>
          </a:prstGeom>
        </p:spPr>
        <p:txBody>
          <a:bodyPr anchor="b">
            <a:normAutofit/>
          </a:bodyPr>
          <a:lstStyle>
            <a:lvl1pPr algn="ctr">
              <a:defRPr>
                <a:solidFill>
                  <a:schemeClr val="tx1"/>
                </a:solidFill>
              </a:defRPr>
            </a:lvl1pPr>
          </a:lstStyle>
          <a:p>
            <a:pPr marL="0" lvl="0"/>
            <a:r>
              <a:rPr lang="en-US"/>
              <a:t>Click to edit Master title style</a:t>
            </a:r>
            <a:endParaRPr lang="en-ZA"/>
          </a:p>
        </p:txBody>
      </p:sp>
      <p:sp>
        <p:nvSpPr>
          <p:cNvPr id="17" name="Text Placeholder 2">
            <a:extLst>
              <a:ext uri="{FF2B5EF4-FFF2-40B4-BE49-F238E27FC236}">
                <a16:creationId xmlns:a16="http://schemas.microsoft.com/office/drawing/2014/main" id="{3996F498-6688-41D0-9753-8EFF1952D218}"/>
              </a:ext>
            </a:extLst>
          </p:cNvPr>
          <p:cNvSpPr>
            <a:spLocks noGrp="1"/>
          </p:cNvSpPr>
          <p:nvPr>
            <p:ph idx="1"/>
          </p:nvPr>
        </p:nvSpPr>
        <p:spPr>
          <a:xfrm>
            <a:off x="3057792" y="2608141"/>
            <a:ext cx="6076416" cy="1520426"/>
          </a:xfrm>
          <a:prstGeom prst="rect">
            <a:avLst/>
          </a:prstGeom>
        </p:spPr>
        <p:txBody>
          <a:bodyPr vert="horz" lIns="91440" tIns="45720" rIns="91440" bIns="45720" rtlCol="0" anchor="ctr">
            <a:normAutofit/>
          </a:bodyPr>
          <a:lstStyle>
            <a:lvl1pPr marL="0" indent="0" algn="ctr">
              <a:buNone/>
              <a:defRPr>
                <a:solidFill>
                  <a:schemeClr val="tx1"/>
                </a:solidFill>
              </a:defRPr>
            </a:lvl1pPr>
          </a:lstStyle>
          <a:p>
            <a:pPr lvl="0"/>
            <a:r>
              <a:rPr lang="en-US"/>
              <a:t>Click to edit Master text style</a:t>
            </a:r>
          </a:p>
        </p:txBody>
      </p:sp>
      <p:pic>
        <p:nvPicPr>
          <p:cNvPr id="21" name="Picture 20" descr="Logo&#10;&#10;Description automatically generated">
            <a:extLst>
              <a:ext uri="{FF2B5EF4-FFF2-40B4-BE49-F238E27FC236}">
                <a16:creationId xmlns:a16="http://schemas.microsoft.com/office/drawing/2014/main" id="{224219C9-174C-79DA-3685-10FA082F4B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643825" y="5470531"/>
            <a:ext cx="2398529" cy="1396800"/>
          </a:xfrm>
          <a:prstGeom prst="rect">
            <a:avLst/>
          </a:prstGeom>
        </p:spPr>
      </p:pic>
    </p:spTree>
    <p:custDataLst>
      <p:tags r:id="rId1"/>
    </p:custDataLst>
    <p:extLst>
      <p:ext uri="{BB962C8B-B14F-4D97-AF65-F5344CB8AC3E}">
        <p14:creationId xmlns:p14="http://schemas.microsoft.com/office/powerpoint/2010/main" val="337062501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 Blank Slide ">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96C65CE8-12A8-415E-B009-D596112B9DBC}"/>
              </a:ext>
            </a:extLst>
          </p:cNvPr>
          <p:cNvSpPr>
            <a:spLocks noGrp="1"/>
          </p:cNvSpPr>
          <p:nvPr>
            <p:ph type="title"/>
          </p:nvPr>
        </p:nvSpPr>
        <p:spPr>
          <a:xfrm>
            <a:off x="703234" y="681036"/>
            <a:ext cx="10650566" cy="449743"/>
          </a:xfrm>
          <a:prstGeom prst="rect">
            <a:avLst/>
          </a:prstGeom>
        </p:spPr>
        <p:txBody>
          <a:bodyPr anchor="b">
            <a:normAutofit/>
          </a:bodyPr>
          <a:lstStyle/>
          <a:p>
            <a:pPr marL="0" lvl="0"/>
            <a:r>
              <a:rPr lang="en-US"/>
              <a:t>Click to edit Master title style</a:t>
            </a:r>
            <a:endParaRPr lang="en-ZA"/>
          </a:p>
        </p:txBody>
      </p:sp>
      <p:sp>
        <p:nvSpPr>
          <p:cNvPr id="8" name="Text Placeholder 2">
            <a:extLst>
              <a:ext uri="{FF2B5EF4-FFF2-40B4-BE49-F238E27FC236}">
                <a16:creationId xmlns:a16="http://schemas.microsoft.com/office/drawing/2014/main" id="{08F5B697-1FC5-4799-AB1D-81CE99D2D479}"/>
              </a:ext>
            </a:extLst>
          </p:cNvPr>
          <p:cNvSpPr>
            <a:spLocks noGrp="1"/>
          </p:cNvSpPr>
          <p:nvPr>
            <p:ph idx="1"/>
          </p:nvPr>
        </p:nvSpPr>
        <p:spPr>
          <a:xfrm>
            <a:off x="703234" y="1397479"/>
            <a:ext cx="10650566" cy="4375150"/>
          </a:xfrm>
          <a:prstGeom prst="rect">
            <a:avLst/>
          </a:prstGeom>
        </p:spPr>
        <p:txBody>
          <a:bodyPr vert="horz" lIns="91440" tIns="45720" rIns="91440" bIns="45720" rtlCol="0">
            <a:normAutofit/>
          </a:bodyPr>
          <a:lstStyle>
            <a:lvl1pPr>
              <a:lnSpc>
                <a:spcPct val="100000"/>
              </a:lnSpc>
              <a:spcBef>
                <a:spcPts val="0"/>
              </a:spcBef>
              <a:defRPr/>
            </a:lvl1pPr>
            <a:lvl2pPr>
              <a:lnSpc>
                <a:spcPct val="100000"/>
              </a:lnSpc>
              <a:spcBef>
                <a:spcPts val="0"/>
              </a:spcBef>
              <a:defRPr/>
            </a:lvl2pPr>
            <a:lvl3pPr>
              <a:lnSpc>
                <a:spcPct val="100000"/>
              </a:lnSpc>
              <a:spcBef>
                <a:spcPts val="0"/>
              </a:spcBef>
              <a:defRPr/>
            </a:lvl3pPr>
            <a:lvl4pPr>
              <a:lnSpc>
                <a:spcPct val="100000"/>
              </a:lnSpc>
              <a:spcBef>
                <a:spcPts val="0"/>
              </a:spcBef>
              <a:defRPr/>
            </a:lvl4pPr>
            <a:lvl5pPr>
              <a:lnSpc>
                <a:spcPct val="100000"/>
              </a:lnSpc>
              <a:spcBef>
                <a:spcPts val="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pic>
        <p:nvPicPr>
          <p:cNvPr id="5" name="Picture 4" descr="Chart, bar chart&#10;&#10;Description automatically generated">
            <a:extLst>
              <a:ext uri="{FF2B5EF4-FFF2-40B4-BE49-F238E27FC236}">
                <a16:creationId xmlns:a16="http://schemas.microsoft.com/office/drawing/2014/main" id="{E43492F7-8CF0-4078-A35E-AE50B65CC7D9}"/>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Tree>
    <p:custDataLst>
      <p:tags r:id="rId1"/>
    </p:custDataLst>
    <p:extLst>
      <p:ext uri="{BB962C8B-B14F-4D97-AF65-F5344CB8AC3E}">
        <p14:creationId xmlns:p14="http://schemas.microsoft.com/office/powerpoint/2010/main" val="271805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 Logo">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96664B24-D8D6-4E41-8C3B-908D138A6C29}"/>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pic>
        <p:nvPicPr>
          <p:cNvPr id="9" name="Picture 8" descr="Logo&#10;&#10;Description automatically generated">
            <a:extLst>
              <a:ext uri="{FF2B5EF4-FFF2-40B4-BE49-F238E27FC236}">
                <a16:creationId xmlns:a16="http://schemas.microsoft.com/office/drawing/2014/main" id="{4D901A9A-A6A2-969A-44BF-4B5EAE1988D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96943" y="576000"/>
            <a:ext cx="9798115" cy="5706000"/>
          </a:xfrm>
          <a:prstGeom prst="rect">
            <a:avLst/>
          </a:prstGeom>
        </p:spPr>
      </p:pic>
    </p:spTree>
    <p:custDataLst>
      <p:tags r:id="rId1"/>
    </p:custDataLst>
    <p:extLst>
      <p:ext uri="{BB962C8B-B14F-4D97-AF65-F5344CB8AC3E}">
        <p14:creationId xmlns:p14="http://schemas.microsoft.com/office/powerpoint/2010/main" val="2673737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ACC294-C736-445D-A9D4-8BA9849DF4E4}"/>
              </a:ext>
            </a:extLst>
          </p:cNvPr>
          <p:cNvSpPr>
            <a:spLocks noGrp="1"/>
          </p:cNvSpPr>
          <p:nvPr>
            <p:ph type="title"/>
          </p:nvPr>
        </p:nvSpPr>
        <p:spPr>
          <a:xfrm>
            <a:off x="703234" y="681036"/>
            <a:ext cx="10650566" cy="449743"/>
          </a:xfrm>
          <a:prstGeom prst="rect">
            <a:avLst/>
          </a:prstGeom>
        </p:spPr>
        <p:txBody>
          <a:bodyPr anchor="b">
            <a:normAutofit/>
          </a:bodyPr>
          <a:lstStyle/>
          <a:p>
            <a:pPr marL="0" lvl="0"/>
            <a:r>
              <a:rPr lang="en-US"/>
              <a:t>Click to edit Master title style</a:t>
            </a:r>
            <a:endParaRPr lang="en-ZA"/>
          </a:p>
        </p:txBody>
      </p:sp>
      <p:sp>
        <p:nvSpPr>
          <p:cNvPr id="3" name="Text Placeholder 2">
            <a:extLst>
              <a:ext uri="{FF2B5EF4-FFF2-40B4-BE49-F238E27FC236}">
                <a16:creationId xmlns:a16="http://schemas.microsoft.com/office/drawing/2014/main" id="{1F0362C7-782E-4A16-B4C1-17C85B6009A1}"/>
              </a:ext>
            </a:extLst>
          </p:cNvPr>
          <p:cNvSpPr>
            <a:spLocks noGrp="1"/>
          </p:cNvSpPr>
          <p:nvPr>
            <p:ph type="body" idx="1"/>
          </p:nvPr>
        </p:nvSpPr>
        <p:spPr>
          <a:xfrm>
            <a:off x="703234" y="1397479"/>
            <a:ext cx="10650566" cy="4375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Tree>
    <p:custDataLst>
      <p:tags r:id="rId8"/>
    </p:custDataLst>
    <p:extLst>
      <p:ext uri="{BB962C8B-B14F-4D97-AF65-F5344CB8AC3E}">
        <p14:creationId xmlns:p14="http://schemas.microsoft.com/office/powerpoint/2010/main" val="2772328315"/>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70" r:id="rId3"/>
    <p:sldLayoutId id="2147483662" r:id="rId4"/>
    <p:sldLayoutId id="2147483664" r:id="rId5"/>
    <p:sldLayoutId id="2147483661" r:id="rId6"/>
  </p:sldLayoutIdLst>
  <p:txStyles>
    <p:titleStyle>
      <a:lvl1pPr algn="l" defTabSz="914400" rtl="0" eaLnBrk="1" latinLnBrk="0" hangingPunct="1">
        <a:lnSpc>
          <a:spcPct val="90000"/>
        </a:lnSpc>
        <a:spcBef>
          <a:spcPct val="0"/>
        </a:spcBef>
        <a:buNone/>
        <a:defRPr lang="en-ZA" sz="2400" b="1" kern="1200" dirty="0">
          <a:solidFill>
            <a:schemeClr val="tx1"/>
          </a:solidFill>
          <a:latin typeface="Gill Sans MT" panose="020B05020201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hyperlink" Target="https://www.youtube.com/watch?v=Vo1urF6S4u0"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www.youtube.com/watch?v=ZetTrqWFE_w"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www.youtube.com/watch?v=c8s44iRuW6o"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8E935-76E5-4600-88F1-8D1D7D7AF1C2}"/>
              </a:ext>
            </a:extLst>
          </p:cNvPr>
          <p:cNvSpPr>
            <a:spLocks noGrp="1"/>
          </p:cNvSpPr>
          <p:nvPr>
            <p:ph type="title"/>
          </p:nvPr>
        </p:nvSpPr>
        <p:spPr>
          <a:xfrm>
            <a:off x="1017174" y="673315"/>
            <a:ext cx="10209293" cy="1715437"/>
          </a:xfrm>
        </p:spPr>
        <p:txBody>
          <a:bodyPr lIns="91440" tIns="45720" rIns="91440" bIns="45720" anchor="b">
            <a:noAutofit/>
          </a:bodyPr>
          <a:lstStyle/>
          <a:p>
            <a:r>
              <a:rPr lang="en-ZA" sz="3600" dirty="0">
                <a:latin typeface="Gill Sans MT"/>
              </a:rPr>
              <a:t>ISP152 – Topic 3: </a:t>
            </a:r>
            <a:br>
              <a:rPr lang="en-ZA" sz="3600" dirty="0">
                <a:latin typeface="Gill Sans MT"/>
              </a:rPr>
            </a:br>
            <a:r>
              <a:rPr lang="en-GB" sz="3600" dirty="0">
                <a:latin typeface="Gill Sans MT"/>
              </a:rPr>
              <a:t>Operations and Human security</a:t>
            </a:r>
            <a:endParaRPr lang="en-US" sz="3600" dirty="0">
              <a:latin typeface="Gill Sans MT"/>
            </a:endParaRPr>
          </a:p>
        </p:txBody>
      </p:sp>
      <p:sp>
        <p:nvSpPr>
          <p:cNvPr id="3" name="Content Placeholder 2">
            <a:extLst>
              <a:ext uri="{FF2B5EF4-FFF2-40B4-BE49-F238E27FC236}">
                <a16:creationId xmlns:a16="http://schemas.microsoft.com/office/drawing/2014/main" id="{C1F21499-796C-4B48-A8CD-070B8346CCBD}"/>
              </a:ext>
            </a:extLst>
          </p:cNvPr>
          <p:cNvSpPr>
            <a:spLocks noGrp="1"/>
          </p:cNvSpPr>
          <p:nvPr>
            <p:ph idx="1"/>
          </p:nvPr>
        </p:nvSpPr>
        <p:spPr>
          <a:xfrm>
            <a:off x="461827" y="2758190"/>
            <a:ext cx="11268346" cy="2578308"/>
          </a:xfrm>
        </p:spPr>
        <p:txBody>
          <a:bodyPr vert="horz" lIns="91440" tIns="45720" rIns="91440" bIns="45720" rtlCol="0" anchor="ctr">
            <a:noAutofit/>
          </a:bodyPr>
          <a:lstStyle/>
          <a:p>
            <a:pPr algn="l">
              <a:spcBef>
                <a:spcPts val="900"/>
              </a:spcBef>
              <a:spcAft>
                <a:spcPts val="900"/>
              </a:spcAft>
            </a:pPr>
            <a:endParaRPr lang="en-US" sz="2800" dirty="0">
              <a:latin typeface="Gill Sans MT"/>
            </a:endParaRPr>
          </a:p>
          <a:p>
            <a:pPr algn="l">
              <a:spcBef>
                <a:spcPts val="900"/>
              </a:spcBef>
              <a:spcAft>
                <a:spcPts val="900"/>
              </a:spcAft>
            </a:pPr>
            <a:r>
              <a:rPr lang="en-US" sz="2800" dirty="0">
                <a:latin typeface="Gill Sans MT"/>
              </a:rPr>
              <a:t>3.1 Introduction</a:t>
            </a:r>
          </a:p>
          <a:p>
            <a:pPr algn="l">
              <a:spcBef>
                <a:spcPts val="900"/>
              </a:spcBef>
              <a:spcAft>
                <a:spcPts val="900"/>
              </a:spcAft>
            </a:pPr>
            <a:r>
              <a:rPr lang="en-GB" sz="2800" dirty="0">
                <a:latin typeface="Gill Sans MT"/>
              </a:rPr>
              <a:t>3.2 Protecting the organisation against vulnerabilities and risks</a:t>
            </a:r>
            <a:endParaRPr lang="en-ZA" sz="2800" dirty="0">
              <a:latin typeface="Gill Sans MT"/>
            </a:endParaRPr>
          </a:p>
          <a:p>
            <a:pPr algn="l">
              <a:spcBef>
                <a:spcPts val="900"/>
              </a:spcBef>
              <a:spcAft>
                <a:spcPts val="900"/>
              </a:spcAft>
            </a:pPr>
            <a:r>
              <a:rPr lang="en-GB" sz="2800" dirty="0">
                <a:latin typeface="Gill Sans MT"/>
              </a:rPr>
              <a:t>3.3 Recognising and addressing social engineering attacks</a:t>
            </a:r>
            <a:endParaRPr lang="en-ZA" sz="2800" dirty="0">
              <a:latin typeface="Gill Sans MT"/>
            </a:endParaRPr>
          </a:p>
          <a:p>
            <a:pPr algn="l"/>
            <a:r>
              <a:rPr lang="en-GB" sz="2800" dirty="0">
                <a:latin typeface="Gill Sans MT"/>
              </a:rPr>
              <a:t>3.4 Identifying physical threats and appropriate security controls</a:t>
            </a:r>
            <a:endParaRPr lang="en-ZA" sz="2800" dirty="0">
              <a:latin typeface="Gill Sans MT"/>
            </a:endParaRPr>
          </a:p>
          <a:p>
            <a:pPr algn="l">
              <a:spcBef>
                <a:spcPts val="900"/>
              </a:spcBef>
              <a:spcAft>
                <a:spcPts val="900"/>
              </a:spcAft>
            </a:pPr>
            <a:endParaRPr lang="en-US" sz="2800" dirty="0">
              <a:latin typeface="Gill Sans MT"/>
            </a:endParaRPr>
          </a:p>
        </p:txBody>
      </p:sp>
    </p:spTree>
    <p:custDataLst>
      <p:tags r:id="rId1"/>
    </p:custDataLst>
    <p:extLst>
      <p:ext uri="{BB962C8B-B14F-4D97-AF65-F5344CB8AC3E}">
        <p14:creationId xmlns:p14="http://schemas.microsoft.com/office/powerpoint/2010/main" val="36564511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25EB3-4E41-F42C-889E-4488210B95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E01B0F-DABF-5602-1BDC-F0565DDF6105}"/>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AE0D2296-003C-44D7-0667-F4D47838B22C}"/>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3.2.2	The ‘laws’ of operations security</a:t>
            </a:r>
            <a:endParaRPr lang="en-ZA" b="1" dirty="0"/>
          </a:p>
          <a:p>
            <a:pPr marL="0" indent="0">
              <a:buNone/>
            </a:pPr>
            <a:endParaRPr lang="en-US" sz="2400" dirty="0"/>
          </a:p>
          <a:p>
            <a:pPr marL="0" indent="0">
              <a:buNone/>
            </a:pPr>
            <a:r>
              <a:rPr lang="en-GB" sz="2400" dirty="0"/>
              <a:t>Three ‘laws’ of operations security are discussed in a paper by Haase (1992). Haase explains how these laws operate by using the analogy of a set of tools that can be used to navigate a maze that has a dragon at its centre. He summarises the three laws of OPSEC as follows:</a:t>
            </a:r>
          </a:p>
          <a:p>
            <a:pPr marL="0" indent="0">
              <a:buNone/>
            </a:pPr>
            <a:endParaRPr lang="en-GB" sz="2400" dirty="0"/>
          </a:p>
          <a:p>
            <a:pPr marL="457200" lvl="0" indent="-457200">
              <a:buFont typeface="+mj-lt"/>
              <a:buAutoNum type="arabicPeriod"/>
            </a:pPr>
            <a:r>
              <a:rPr lang="en-GB" i="1" dirty="0">
                <a:solidFill>
                  <a:srgbClr val="0070C0"/>
                </a:solidFill>
              </a:rPr>
              <a:t>If you don't know the threat, how do you know what to protect?</a:t>
            </a:r>
          </a:p>
          <a:p>
            <a:pPr marL="457200" lvl="0" indent="-457200">
              <a:buFont typeface="+mj-lt"/>
              <a:buAutoNum type="arabicPeriod"/>
            </a:pPr>
            <a:endParaRPr lang="en-ZA" i="1" dirty="0">
              <a:solidFill>
                <a:srgbClr val="0070C0"/>
              </a:solidFill>
            </a:endParaRPr>
          </a:p>
          <a:p>
            <a:pPr marL="457200" lvl="0" indent="-457200">
              <a:buFont typeface="+mj-lt"/>
              <a:buAutoNum type="arabicPeriod"/>
            </a:pPr>
            <a:r>
              <a:rPr lang="en-GB" i="1" dirty="0">
                <a:solidFill>
                  <a:srgbClr val="0070C0"/>
                </a:solidFill>
              </a:rPr>
              <a:t>If you don't know what to protect, how do you know you are protecting it?</a:t>
            </a:r>
          </a:p>
          <a:p>
            <a:pPr marL="457200" lvl="0" indent="-457200">
              <a:buFont typeface="+mj-lt"/>
              <a:buAutoNum type="arabicPeriod"/>
            </a:pPr>
            <a:endParaRPr lang="en-ZA" i="1" dirty="0">
              <a:solidFill>
                <a:srgbClr val="0070C0"/>
              </a:solidFill>
            </a:endParaRPr>
          </a:p>
          <a:p>
            <a:pPr marL="457200" lvl="0" indent="-457200">
              <a:buFont typeface="+mj-lt"/>
              <a:buAutoNum type="arabicPeriod"/>
            </a:pPr>
            <a:r>
              <a:rPr lang="en-GB" i="1" dirty="0">
                <a:solidFill>
                  <a:srgbClr val="0070C0"/>
                </a:solidFill>
              </a:rPr>
              <a:t>If you are not protecting it (the information), … the dragon wins!</a:t>
            </a:r>
            <a:endParaRPr lang="en-ZA" i="1" dirty="0">
              <a:solidFill>
                <a:srgbClr val="0070C0"/>
              </a:solidFill>
            </a:endParaRPr>
          </a:p>
          <a:p>
            <a:pPr marL="0" indent="0">
              <a:buNone/>
            </a:pPr>
            <a:endParaRPr lang="en-ZA" dirty="0"/>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3700810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C0476-CC1F-9270-66D5-34EE0EF256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1EA941-5F06-445C-A6F8-BA61B1C22506}"/>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CC57665A-E8D0-7A48-25B4-7E09B9A6193C}"/>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dirty="0"/>
              <a:t>Activity</a:t>
            </a:r>
            <a:endParaRPr lang="en-ZA" dirty="0"/>
          </a:p>
          <a:p>
            <a:endParaRPr lang="en-ZA" dirty="0"/>
          </a:p>
          <a:p>
            <a:r>
              <a:rPr lang="en-GB" dirty="0"/>
              <a:t>Read the contents of the text box entitled “Operations Security and Social Media” on pages 100-101 in the prescribed textbook by Andress (2019). Then make notes outlining how social media users may unintentionally expose themselves to unwanted risks and suggest steps they can take to reduce their exposure to these risks.</a:t>
            </a:r>
            <a:endParaRPr lang="en-ZA" dirty="0"/>
          </a:p>
          <a:p>
            <a:r>
              <a:rPr lang="en-GB" dirty="0"/>
              <a:t>Time allocation: 15 minutes</a:t>
            </a:r>
            <a:endParaRPr lang="en-ZA" dirty="0"/>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261485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6B8E2-EB3A-00DA-B285-0A87187713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DA832B-1239-69E3-78D2-5AE3AAC9973D}"/>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6D654702-1B08-4756-1652-1A6294147E70}"/>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solidFill>
                  <a:schemeClr val="accent4">
                    <a:lumMod val="50000"/>
                  </a:schemeClr>
                </a:solidFill>
              </a:rPr>
              <a:t>Operations security principles date back to the 6th century BCE.</a:t>
            </a:r>
          </a:p>
          <a:p>
            <a:endParaRPr lang="en-US" sz="2400" dirty="0">
              <a:solidFill>
                <a:schemeClr val="accent4">
                  <a:lumMod val="50000"/>
                </a:schemeClr>
              </a:solidFill>
            </a:endParaRPr>
          </a:p>
          <a:p>
            <a:r>
              <a:rPr lang="en-US" sz="2400" dirty="0">
                <a:solidFill>
                  <a:schemeClr val="accent4">
                    <a:lumMod val="50000"/>
                  </a:schemeClr>
                </a:solidFill>
              </a:rPr>
              <a:t>Sun Tzu stressed knowing the enemy and protecting one’s own info.</a:t>
            </a:r>
          </a:p>
          <a:p>
            <a:endParaRPr lang="en-US" sz="2400" dirty="0">
              <a:solidFill>
                <a:schemeClr val="accent4">
                  <a:lumMod val="50000"/>
                </a:schemeClr>
              </a:solidFill>
            </a:endParaRPr>
          </a:p>
          <a:p>
            <a:r>
              <a:rPr lang="en-US" sz="2400" dirty="0">
                <a:solidFill>
                  <a:schemeClr val="accent4">
                    <a:lumMod val="50000"/>
                  </a:schemeClr>
                </a:solidFill>
              </a:rPr>
              <a:t>George Washington noted that small bits of info can be valuable when combined.</a:t>
            </a:r>
          </a:p>
          <a:p>
            <a:endParaRPr lang="en-US" sz="2400" dirty="0">
              <a:solidFill>
                <a:schemeClr val="accent4">
                  <a:lumMod val="50000"/>
                </a:schemeClr>
              </a:solidFill>
            </a:endParaRPr>
          </a:p>
          <a:p>
            <a:r>
              <a:rPr lang="en-US" sz="2400" dirty="0">
                <a:solidFill>
                  <a:schemeClr val="accent4">
                    <a:lumMod val="50000"/>
                  </a:schemeClr>
                </a:solidFill>
              </a:rPr>
              <a:t>During the Vietnam War, concerns about leaked info led to the first ops security group.</a:t>
            </a:r>
          </a:p>
          <a:p>
            <a:endParaRPr lang="en-US" sz="2400" dirty="0">
              <a:solidFill>
                <a:schemeClr val="accent4">
                  <a:lumMod val="50000"/>
                </a:schemeClr>
              </a:solidFill>
            </a:endParaRPr>
          </a:p>
          <a:p>
            <a:r>
              <a:rPr lang="en-US" sz="2400" dirty="0">
                <a:solidFill>
                  <a:schemeClr val="accent4">
                    <a:lumMod val="50000"/>
                  </a:schemeClr>
                </a:solidFill>
              </a:rPr>
              <a:t>Today, many large </a:t>
            </a:r>
            <a:r>
              <a:rPr lang="en-US" sz="2400" dirty="0" err="1">
                <a:solidFill>
                  <a:schemeClr val="accent4">
                    <a:lumMod val="50000"/>
                  </a:schemeClr>
                </a:solidFill>
              </a:rPr>
              <a:t>organisations</a:t>
            </a:r>
            <a:r>
              <a:rPr lang="en-US" sz="2400" dirty="0">
                <a:solidFill>
                  <a:schemeClr val="accent4">
                    <a:lumMod val="50000"/>
                  </a:schemeClr>
                </a:solidFill>
              </a:rPr>
              <a:t> use these principles for decision-making and business protection.</a:t>
            </a:r>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3247028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065B9F-9C96-A11A-4B0C-3AA3E6A740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7C381E-6832-D39C-ADB5-89F569CA7957}"/>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150E1FBC-6E74-DD84-BB3F-EE3BD3EAF2B4}"/>
              </a:ext>
            </a:extLst>
          </p:cNvPr>
          <p:cNvSpPr>
            <a:spLocks noGrp="1"/>
          </p:cNvSpPr>
          <p:nvPr>
            <p:ph idx="1"/>
          </p:nvPr>
        </p:nvSpPr>
        <p:spPr>
          <a:xfrm>
            <a:off x="703234" y="1397479"/>
            <a:ext cx="9292719" cy="5266546"/>
          </a:xfrm>
        </p:spPr>
        <p:txBody>
          <a:bodyPr vert="horz" lIns="91440" tIns="45720" rIns="91440" bIns="45720" rtlCol="0" anchor="t">
            <a:noAutofit/>
          </a:bodyPr>
          <a:lstStyle/>
          <a:p>
            <a:pPr marL="0" indent="0">
              <a:buNone/>
            </a:pPr>
            <a:r>
              <a:rPr lang="en-GB" b="1" dirty="0"/>
              <a:t>3.3.1	Sources of information for social engineering attacks</a:t>
            </a:r>
            <a:endParaRPr lang="en-ZA" b="1" dirty="0"/>
          </a:p>
          <a:p>
            <a:pPr marL="0" indent="0">
              <a:buNone/>
            </a:pPr>
            <a:endParaRPr lang="en-US" sz="2400" dirty="0"/>
          </a:p>
          <a:p>
            <a:r>
              <a:rPr lang="en-US" sz="2400" dirty="0"/>
              <a:t>Not all threats can be solved with technology alone.</a:t>
            </a:r>
          </a:p>
          <a:p>
            <a:endParaRPr lang="en-US" sz="2400" dirty="0"/>
          </a:p>
          <a:p>
            <a:r>
              <a:rPr lang="en-US" sz="2400" i="1" dirty="0"/>
              <a:t>Examples: weak or exposed passwords, unlocked computers, impersonation of managers.</a:t>
            </a:r>
          </a:p>
          <a:p>
            <a:endParaRPr lang="en-US" sz="2400" dirty="0"/>
          </a:p>
          <a:p>
            <a:r>
              <a:rPr lang="en-US" sz="2400" dirty="0"/>
              <a:t>These human risks are best managed through policies and staff training.</a:t>
            </a:r>
          </a:p>
          <a:p>
            <a:endParaRPr lang="en-US" sz="2400" dirty="0"/>
          </a:p>
          <a:p>
            <a:r>
              <a:rPr lang="en-US" sz="2400" dirty="0">
                <a:solidFill>
                  <a:schemeClr val="accent2">
                    <a:lumMod val="50000"/>
                  </a:schemeClr>
                </a:solidFill>
              </a:rPr>
              <a:t>Social engineering targets people using persuasive tactics.</a:t>
            </a:r>
          </a:p>
          <a:p>
            <a:endParaRPr lang="en-US" sz="2400" dirty="0">
              <a:solidFill>
                <a:schemeClr val="accent2">
                  <a:lumMod val="50000"/>
                </a:schemeClr>
              </a:solidFill>
            </a:endParaRPr>
          </a:p>
          <a:p>
            <a:r>
              <a:rPr lang="en-US" sz="2400" dirty="0">
                <a:solidFill>
                  <a:schemeClr val="accent2">
                    <a:lumMod val="50000"/>
                  </a:schemeClr>
                </a:solidFill>
              </a:rPr>
              <a:t>Social media helps attackers find vulnerable or new employees.</a:t>
            </a:r>
          </a:p>
          <a:p>
            <a:endParaRPr lang="en-US" sz="2400" dirty="0">
              <a:solidFill>
                <a:schemeClr val="accent2">
                  <a:lumMod val="50000"/>
                </a:schemeClr>
              </a:solidFill>
            </a:endParaRPr>
          </a:p>
          <a:p>
            <a:r>
              <a:rPr lang="en-US" sz="2400" dirty="0">
                <a:solidFill>
                  <a:schemeClr val="accent2">
                    <a:lumMod val="50000"/>
                  </a:schemeClr>
                </a:solidFill>
              </a:rPr>
              <a:t>Departing staff may also be at risk of manipulation.</a:t>
            </a:r>
          </a:p>
          <a:p>
            <a:pPr marL="0" indent="0">
              <a:buNone/>
            </a:pPr>
            <a:endParaRPr lang="en-US" sz="2400" dirty="0"/>
          </a:p>
          <a:p>
            <a:pPr marL="0" lvl="0" indent="0">
              <a:buNone/>
            </a:pPr>
            <a:endParaRPr lang="en-GB" sz="2400" dirty="0">
              <a:latin typeface="Gill Sans MT"/>
            </a:endParaRPr>
          </a:p>
        </p:txBody>
      </p:sp>
      <p:pic>
        <p:nvPicPr>
          <p:cNvPr id="5122" name="Picture 2" descr="Social Engineering: How You Get Scammed Online - Magtech Solutions">
            <a:extLst>
              <a:ext uri="{FF2B5EF4-FFF2-40B4-BE49-F238E27FC236}">
                <a16:creationId xmlns:a16="http://schemas.microsoft.com/office/drawing/2014/main" id="{3DB66FB8-2429-809C-A8A8-851BA676C6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52" t="20377" r="69888" b="13040"/>
          <a:stretch>
            <a:fillRect/>
          </a:stretch>
        </p:blipFill>
        <p:spPr bwMode="auto">
          <a:xfrm>
            <a:off x="10098752" y="3024211"/>
            <a:ext cx="1783988" cy="3742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9409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163FC-45F1-0C59-D27C-A210484887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8F490D-3717-1041-5657-1074C05C2341}"/>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74EFA240-FC9B-FB8A-EE0C-13AC05CC1EAD}"/>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dirty="0"/>
              <a:t>Activity</a:t>
            </a:r>
            <a:endParaRPr lang="en-ZA" dirty="0"/>
          </a:p>
          <a:p>
            <a:endParaRPr lang="en-ZA" dirty="0"/>
          </a:p>
          <a:p>
            <a:r>
              <a:rPr lang="en-GB" dirty="0"/>
              <a:t>Watch the following video: </a:t>
            </a:r>
            <a:endParaRPr lang="en-ZA" dirty="0"/>
          </a:p>
          <a:p>
            <a:r>
              <a:rPr lang="en-GB" dirty="0"/>
              <a:t>Title:</a:t>
            </a:r>
            <a:r>
              <a:rPr lang="en-GB" cap="all" dirty="0"/>
              <a:t> </a:t>
            </a:r>
            <a:r>
              <a:rPr lang="en-ZA" dirty="0"/>
              <a:t>What is Social Engineering?</a:t>
            </a:r>
          </a:p>
          <a:p>
            <a:r>
              <a:rPr lang="en-GB" dirty="0"/>
              <a:t>Link: </a:t>
            </a:r>
            <a:r>
              <a:rPr lang="en-GB" u="sng" dirty="0">
                <a:hlinkClick r:id="rId2"/>
              </a:rPr>
              <a:t>https://www.youtube.com/watch?v=Vo1urF6S4u0</a:t>
            </a:r>
            <a:endParaRPr lang="en-ZA" dirty="0"/>
          </a:p>
          <a:p>
            <a:r>
              <a:rPr lang="en-GB" dirty="0"/>
              <a:t>Time allocation: 02:02</a:t>
            </a:r>
            <a:endParaRPr lang="en-ZA" dirty="0"/>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29735869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C8684-CC29-3E13-D4F8-0095E9D885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81CAA4-B6BF-59D7-0F0C-F6CCBB632BCD}"/>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47C03380-FB91-FAF4-7E7D-E2397D57D633}"/>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solidFill>
                  <a:schemeClr val="accent2">
                    <a:lumMod val="75000"/>
                  </a:schemeClr>
                </a:solidFill>
              </a:rPr>
              <a:t>Social engineering attacks rely on HUMINT and OSINT.</a:t>
            </a:r>
          </a:p>
          <a:p>
            <a:endParaRPr lang="en-US" sz="2400" dirty="0">
              <a:solidFill>
                <a:schemeClr val="accent2">
                  <a:lumMod val="75000"/>
                </a:schemeClr>
              </a:solidFill>
            </a:endParaRPr>
          </a:p>
          <a:p>
            <a:r>
              <a:rPr lang="en-US" sz="2400" dirty="0">
                <a:solidFill>
                  <a:schemeClr val="accent2">
                    <a:lumMod val="75000"/>
                  </a:schemeClr>
                </a:solidFill>
              </a:rPr>
              <a:t>HUMINT: gathered by observing and speaking to people about their roles and routines.</a:t>
            </a:r>
          </a:p>
          <a:p>
            <a:endParaRPr lang="en-US" sz="2400" dirty="0">
              <a:solidFill>
                <a:schemeClr val="accent2">
                  <a:lumMod val="75000"/>
                </a:schemeClr>
              </a:solidFill>
            </a:endParaRPr>
          </a:p>
          <a:p>
            <a:r>
              <a:rPr lang="en-US" sz="2400" dirty="0">
                <a:solidFill>
                  <a:schemeClr val="accent2">
                    <a:lumMod val="75000"/>
                  </a:schemeClr>
                </a:solidFill>
              </a:rPr>
              <a:t>OSINT: taken from social media, job ads, public records, and company websites.</a:t>
            </a:r>
          </a:p>
          <a:p>
            <a:endParaRPr lang="en-US" sz="2400" dirty="0">
              <a:solidFill>
                <a:schemeClr val="accent2">
                  <a:lumMod val="75000"/>
                </a:schemeClr>
              </a:solidFill>
            </a:endParaRPr>
          </a:p>
          <a:p>
            <a:r>
              <a:rPr lang="en-US" sz="2400" dirty="0">
                <a:solidFill>
                  <a:schemeClr val="accent2">
                    <a:lumMod val="75000"/>
                  </a:schemeClr>
                </a:solidFill>
              </a:rPr>
              <a:t>Info-gathering tools and methods are discussed in Andress (2019: 109–113).</a:t>
            </a:r>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219647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93133-9DBD-E49C-B7CD-C54C6032A5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029229-DBA4-76C5-10A2-0D75CA5C9ED6}"/>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065C7BC8-9DED-5C34-D0E4-0F190B7FFFA3}"/>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3.3.2	Types of social engineering attacks</a:t>
            </a:r>
            <a:endParaRPr lang="en-ZA" b="1" dirty="0"/>
          </a:p>
          <a:p>
            <a:pPr marL="0" indent="0">
              <a:buNone/>
            </a:pPr>
            <a:endParaRPr lang="en-US" sz="2400" dirty="0"/>
          </a:p>
          <a:p>
            <a:r>
              <a:rPr lang="en-US" sz="2400" dirty="0">
                <a:solidFill>
                  <a:srgbClr val="7030A0"/>
                </a:solidFill>
              </a:rPr>
              <a:t>Pretexting</a:t>
            </a:r>
            <a:r>
              <a:rPr lang="en-US" sz="2400" dirty="0"/>
              <a:t>:  Attacker poses as a trusted insider with a believable story to trick employees.</a:t>
            </a:r>
          </a:p>
          <a:p>
            <a:endParaRPr lang="en-US" sz="2400" dirty="0"/>
          </a:p>
          <a:p>
            <a:r>
              <a:rPr lang="en-US" sz="2400" dirty="0">
                <a:solidFill>
                  <a:srgbClr val="7030A0"/>
                </a:solidFill>
              </a:rPr>
              <a:t>Phishing</a:t>
            </a:r>
            <a:r>
              <a:rPr lang="en-US" sz="2400" dirty="0"/>
              <a:t>:</a:t>
            </a:r>
          </a:p>
          <a:p>
            <a:pPr lvl="1"/>
            <a:r>
              <a:rPr lang="en-US" sz="2200" dirty="0"/>
              <a:t>Basic: Phone calls to gather info.</a:t>
            </a:r>
          </a:p>
          <a:p>
            <a:pPr lvl="1"/>
            <a:r>
              <a:rPr lang="en-US" sz="2200" dirty="0"/>
              <a:t>Advanced: Emails/texts link to fake sites that install malware.</a:t>
            </a:r>
          </a:p>
          <a:p>
            <a:pPr lvl="1"/>
            <a:r>
              <a:rPr lang="en-US" sz="2200" dirty="0"/>
              <a:t>Spear phishing: Targets specific people, appears to come from a known contact.</a:t>
            </a:r>
          </a:p>
          <a:p>
            <a:endParaRPr lang="en-US" sz="2400" dirty="0"/>
          </a:p>
          <a:p>
            <a:r>
              <a:rPr lang="en-US" sz="2400" dirty="0">
                <a:solidFill>
                  <a:srgbClr val="7030A0"/>
                </a:solidFill>
              </a:rPr>
              <a:t>Tailgating</a:t>
            </a:r>
            <a:r>
              <a:rPr lang="en-US" sz="2400" dirty="0"/>
              <a:t>:  Attacker follows a real employee into a secure area, often using excuses like forgetting their access card.</a:t>
            </a:r>
          </a:p>
          <a:p>
            <a:pPr marL="0" indent="0">
              <a:buNone/>
            </a:pPr>
            <a:endParaRPr lang="en-US" sz="2400" dirty="0"/>
          </a:p>
          <a:p>
            <a:pPr marL="0" lvl="0" indent="0">
              <a:buNone/>
            </a:pPr>
            <a:endParaRPr lang="en-GB" sz="2400" dirty="0">
              <a:latin typeface="Gill Sans MT"/>
            </a:endParaRPr>
          </a:p>
        </p:txBody>
      </p:sp>
      <p:pic>
        <p:nvPicPr>
          <p:cNvPr id="6146" name="Picture 2" descr="18 Types of Cyber Attacks and How to Prevent Them | Built In">
            <a:extLst>
              <a:ext uri="{FF2B5EF4-FFF2-40B4-BE49-F238E27FC236}">
                <a16:creationId xmlns:a16="http://schemas.microsoft.com/office/drawing/2014/main" id="{E1E42380-70C8-F86C-B193-138101BBC8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81" t="10765" b="19510"/>
          <a:stretch>
            <a:fillRect/>
          </a:stretch>
        </p:blipFill>
        <p:spPr bwMode="auto">
          <a:xfrm>
            <a:off x="9398721" y="2675930"/>
            <a:ext cx="2549997" cy="135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8895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EB9DC5-3FF5-B863-ED91-67D97AAC13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C8B215-B4E0-9EBE-99BC-B26218E10CA2}"/>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E6291D2E-06CC-393F-8CE8-ACA967CBC1AB}"/>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3.3.3	Developing employee security awareness </a:t>
            </a:r>
            <a:endParaRPr lang="en-ZA" b="1" dirty="0"/>
          </a:p>
          <a:p>
            <a:pPr marL="0" indent="0">
              <a:buNone/>
            </a:pPr>
            <a:endParaRPr lang="en-US" sz="2400" dirty="0"/>
          </a:p>
          <a:p>
            <a:r>
              <a:rPr lang="en-US" sz="2400" dirty="0"/>
              <a:t>Regular security training should be provided, supported by tools like online quizzes.</a:t>
            </a:r>
          </a:p>
          <a:p>
            <a:endParaRPr lang="en-US" sz="2400" dirty="0"/>
          </a:p>
          <a:p>
            <a:r>
              <a:rPr lang="en-US" sz="2400" dirty="0"/>
              <a:t>Key topics:</a:t>
            </a:r>
          </a:p>
          <a:p>
            <a:pPr lvl="1"/>
            <a:r>
              <a:rPr lang="en-US" sz="2200" dirty="0">
                <a:solidFill>
                  <a:schemeClr val="accent2">
                    <a:lumMod val="50000"/>
                  </a:schemeClr>
                </a:solidFill>
              </a:rPr>
              <a:t>Safe password practices</a:t>
            </a:r>
          </a:p>
          <a:p>
            <a:pPr lvl="1"/>
            <a:r>
              <a:rPr lang="en-US" sz="2200" dirty="0">
                <a:solidFill>
                  <a:schemeClr val="accent2">
                    <a:lumMod val="50000"/>
                  </a:schemeClr>
                </a:solidFill>
              </a:rPr>
              <a:t>Verifying suspicious calls/emails</a:t>
            </a:r>
          </a:p>
          <a:p>
            <a:pPr lvl="1"/>
            <a:r>
              <a:rPr lang="en-US" sz="2200" dirty="0">
                <a:solidFill>
                  <a:schemeClr val="accent2">
                    <a:lumMod val="50000"/>
                  </a:schemeClr>
                </a:solidFill>
              </a:rPr>
              <a:t>Blocking </a:t>
            </a:r>
            <a:r>
              <a:rPr lang="en-US" sz="2200" dirty="0" err="1">
                <a:solidFill>
                  <a:schemeClr val="accent2">
                    <a:lumMod val="50000"/>
                  </a:schemeClr>
                </a:solidFill>
              </a:rPr>
              <a:t>unauthorised</a:t>
            </a:r>
            <a:r>
              <a:rPr lang="en-US" sz="2200" dirty="0">
                <a:solidFill>
                  <a:schemeClr val="accent2">
                    <a:lumMod val="50000"/>
                  </a:schemeClr>
                </a:solidFill>
              </a:rPr>
              <a:t> network access</a:t>
            </a:r>
          </a:p>
          <a:p>
            <a:pPr lvl="1"/>
            <a:r>
              <a:rPr lang="en-US" sz="2200" dirty="0">
                <a:solidFill>
                  <a:schemeClr val="accent2">
                    <a:lumMod val="50000"/>
                  </a:schemeClr>
                </a:solidFill>
              </a:rPr>
              <a:t>Risks of using public networks</a:t>
            </a:r>
          </a:p>
          <a:p>
            <a:pPr marL="0" indent="0">
              <a:buNone/>
            </a:pPr>
            <a:endParaRPr lang="en-US" sz="2400" dirty="0"/>
          </a:p>
          <a:p>
            <a:pPr marL="0" lvl="0" indent="0">
              <a:buNone/>
            </a:pPr>
            <a:endParaRPr lang="en-GB" sz="2400" dirty="0">
              <a:latin typeface="Gill Sans MT"/>
            </a:endParaRPr>
          </a:p>
        </p:txBody>
      </p:sp>
      <p:pic>
        <p:nvPicPr>
          <p:cNvPr id="7170" name="Picture 2" descr="How to Create Strong Passwords to Secure Your Website | The HostPapa Blog">
            <a:extLst>
              <a:ext uri="{FF2B5EF4-FFF2-40B4-BE49-F238E27FC236}">
                <a16:creationId xmlns:a16="http://schemas.microsoft.com/office/drawing/2014/main" id="{7356867D-B317-3B0F-D6EA-82E6FC214AA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924" b="12048"/>
          <a:stretch>
            <a:fillRect/>
          </a:stretch>
        </p:blipFill>
        <p:spPr bwMode="auto">
          <a:xfrm>
            <a:off x="7437783" y="4482855"/>
            <a:ext cx="4318583" cy="2102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435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EA065-BAFF-DC44-70B8-3F2B7CEF85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7E896C-D3F6-5289-FD58-0666C8944BE9}"/>
              </a:ext>
            </a:extLst>
          </p:cNvPr>
          <p:cNvSpPr>
            <a:spLocks noGrp="1"/>
          </p:cNvSpPr>
          <p:nvPr>
            <p:ph type="title"/>
          </p:nvPr>
        </p:nvSpPr>
        <p:spPr/>
        <p:txBody>
          <a:bodyPr lIns="91440" tIns="45720" rIns="91440" bIns="45720" anchor="b">
            <a:normAutofit fontScale="90000"/>
          </a:bodyPr>
          <a:lstStyle/>
          <a:p>
            <a:r>
              <a:rPr lang="en-US" sz="2800" dirty="0">
                <a:latin typeface="Gill Sans MT"/>
              </a:rPr>
              <a:t>(3.3) </a:t>
            </a:r>
            <a:r>
              <a:rPr lang="en-GB" sz="2800" dirty="0">
                <a:latin typeface="Gill Sans MT"/>
              </a:rPr>
              <a:t>Recognising and addressing social engineering attacks</a:t>
            </a:r>
            <a:endParaRPr lang="en-US" sz="2800" dirty="0">
              <a:latin typeface="Gill Sans MT"/>
            </a:endParaRPr>
          </a:p>
        </p:txBody>
      </p:sp>
      <p:sp>
        <p:nvSpPr>
          <p:cNvPr id="3" name="Content Placeholder 2">
            <a:extLst>
              <a:ext uri="{FF2B5EF4-FFF2-40B4-BE49-F238E27FC236}">
                <a16:creationId xmlns:a16="http://schemas.microsoft.com/office/drawing/2014/main" id="{57F27542-F418-E30D-C1DC-6F4EFF699505}"/>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3.3.3	Developing employee security awareness </a:t>
            </a:r>
            <a:endParaRPr lang="en-ZA" b="1" dirty="0"/>
          </a:p>
          <a:p>
            <a:pPr marL="0" indent="0">
              <a:buNone/>
            </a:pPr>
            <a:endParaRPr lang="en-US" sz="2400" dirty="0"/>
          </a:p>
          <a:p>
            <a:r>
              <a:rPr lang="en-US" sz="2400" dirty="0"/>
              <a:t>Warn about:</a:t>
            </a:r>
          </a:p>
          <a:p>
            <a:pPr lvl="1"/>
            <a:r>
              <a:rPr lang="en-US" sz="2200" dirty="0"/>
              <a:t>Unknown attachments and dodgy URLs</a:t>
            </a:r>
          </a:p>
          <a:p>
            <a:pPr lvl="1"/>
            <a:r>
              <a:rPr lang="en-US" sz="2200" dirty="0"/>
              <a:t>Pirated software and unofficial apps</a:t>
            </a:r>
          </a:p>
          <a:p>
            <a:endParaRPr lang="en-US" sz="2400" dirty="0"/>
          </a:p>
          <a:p>
            <a:r>
              <a:rPr lang="en-US" sz="2400" dirty="0"/>
              <a:t>Policies should cover:</a:t>
            </a:r>
          </a:p>
          <a:p>
            <a:pPr lvl="1"/>
            <a:r>
              <a:rPr lang="en-US" sz="2200" dirty="0"/>
              <a:t>Personal device use at work</a:t>
            </a:r>
          </a:p>
          <a:p>
            <a:pPr lvl="1"/>
            <a:r>
              <a:rPr lang="en-US" sz="2200" dirty="0"/>
              <a:t>Taking company devices home</a:t>
            </a:r>
          </a:p>
          <a:p>
            <a:pPr lvl="1"/>
            <a:r>
              <a:rPr lang="en-US" sz="2200" dirty="0"/>
              <a:t>Storage/disposal of sensitive physical media</a:t>
            </a:r>
          </a:p>
          <a:p>
            <a:endParaRPr lang="en-US" sz="2400" dirty="0"/>
          </a:p>
          <a:p>
            <a:r>
              <a:rPr lang="en-US" sz="2400" dirty="0"/>
              <a:t>Use emails or posters to raise ongoing security awareness.</a:t>
            </a:r>
          </a:p>
          <a:p>
            <a:pPr marL="0" indent="0">
              <a:buNone/>
            </a:pPr>
            <a:endParaRPr lang="en-US" sz="2400" dirty="0"/>
          </a:p>
          <a:p>
            <a:pPr marL="0" lvl="0" indent="0">
              <a:buNone/>
            </a:pPr>
            <a:endParaRPr lang="en-GB" sz="2400" dirty="0">
              <a:latin typeface="Gill Sans MT"/>
            </a:endParaRPr>
          </a:p>
        </p:txBody>
      </p:sp>
      <p:pic>
        <p:nvPicPr>
          <p:cNvPr id="8196" name="Picture 4" descr="9 Types of Office Layouts Described with Detailed Pros and Cons">
            <a:extLst>
              <a:ext uri="{FF2B5EF4-FFF2-40B4-BE49-F238E27FC236}">
                <a16:creationId xmlns:a16="http://schemas.microsoft.com/office/drawing/2014/main" id="{93E6725A-4233-2696-0654-062F4B14E8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4738" y="1954635"/>
            <a:ext cx="4152253" cy="2747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887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2003B-FC86-6167-C7A1-25888226E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8DD7AA-FB64-715A-7172-2548254DA932}"/>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E36CD9E5-F9F9-D1DD-8464-499924CBD5EF}"/>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3.4.1	Identifying physical threats and security controls</a:t>
            </a:r>
            <a:endParaRPr lang="en-ZA" b="1" dirty="0"/>
          </a:p>
          <a:p>
            <a:endParaRPr lang="en-ZA" sz="2400" dirty="0"/>
          </a:p>
          <a:p>
            <a:r>
              <a:rPr lang="en-ZA" sz="2400" dirty="0"/>
              <a:t>Physical security protects </a:t>
            </a:r>
            <a:r>
              <a:rPr lang="en-ZA" sz="2400" u="sng" dirty="0">
                <a:solidFill>
                  <a:schemeClr val="accent2">
                    <a:lumMod val="50000"/>
                  </a:schemeClr>
                </a:solidFill>
              </a:rPr>
              <a:t>people, equipment, and data facilities.</a:t>
            </a:r>
          </a:p>
          <a:p>
            <a:endParaRPr lang="en-ZA" sz="2400" dirty="0"/>
          </a:p>
          <a:p>
            <a:r>
              <a:rPr lang="en-ZA" sz="2400" dirty="0"/>
              <a:t>Identify threats (e.g. heat, liquids, animals, projectiles, etc.) to apply proper controls.</a:t>
            </a:r>
          </a:p>
          <a:p>
            <a:endParaRPr lang="en-ZA" sz="2400" dirty="0"/>
          </a:p>
          <a:p>
            <a:r>
              <a:rPr lang="en-ZA" sz="2400" dirty="0"/>
              <a:t>Types of controls:</a:t>
            </a:r>
          </a:p>
          <a:p>
            <a:pPr lvl="1"/>
            <a:r>
              <a:rPr lang="en-ZA" sz="2200" dirty="0"/>
              <a:t>Deterrent: Discourage intrusions (e.g. signs, lighting).</a:t>
            </a:r>
          </a:p>
          <a:p>
            <a:pPr lvl="1"/>
            <a:r>
              <a:rPr lang="en-ZA" sz="2200" dirty="0"/>
              <a:t>Detective: Monitor/report events (e.g. alarms, sensors).</a:t>
            </a:r>
          </a:p>
          <a:p>
            <a:pPr lvl="1"/>
            <a:r>
              <a:rPr lang="en-ZA" sz="2200" dirty="0"/>
              <a:t>Preventive: Block access (e.g. locks, fences, guard dogs).</a:t>
            </a:r>
          </a:p>
          <a:p>
            <a:pPr marL="0" indent="0">
              <a:buNone/>
            </a:pPr>
            <a:endParaRPr lang="en-US" sz="2400" dirty="0"/>
          </a:p>
          <a:p>
            <a:pPr marL="0" indent="0">
              <a:buNone/>
            </a:pPr>
            <a:endParaRPr lang="en-US" sz="2400" dirty="0"/>
          </a:p>
          <a:p>
            <a:pPr marL="0" lvl="0" indent="0">
              <a:buNone/>
            </a:pPr>
            <a:endParaRPr lang="en-GB" sz="2400" dirty="0">
              <a:latin typeface="Gill Sans MT"/>
            </a:endParaRPr>
          </a:p>
        </p:txBody>
      </p:sp>
      <p:pic>
        <p:nvPicPr>
          <p:cNvPr id="9218" name="Picture 2" descr="5 Tips on Tightening Your Office Security">
            <a:extLst>
              <a:ext uri="{FF2B5EF4-FFF2-40B4-BE49-F238E27FC236}">
                <a16:creationId xmlns:a16="http://schemas.microsoft.com/office/drawing/2014/main" id="{FCDB8549-6E00-3A8D-B389-97F4CB9EF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9581" y="4383248"/>
            <a:ext cx="3618658" cy="2319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7128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CD8BD-95E2-01D4-4C0C-108BFED25A7D}"/>
              </a:ext>
            </a:extLst>
          </p:cNvPr>
          <p:cNvSpPr>
            <a:spLocks noGrp="1"/>
          </p:cNvSpPr>
          <p:nvPr>
            <p:ph type="title"/>
          </p:nvPr>
        </p:nvSpPr>
        <p:spPr/>
        <p:txBody>
          <a:bodyPr lIns="91440" tIns="45720" rIns="91440" bIns="45720" anchor="b">
            <a:normAutofit/>
          </a:bodyPr>
          <a:lstStyle/>
          <a:p>
            <a:r>
              <a:rPr lang="en-ZA"/>
              <a:t>Module Outcomes</a:t>
            </a:r>
            <a:endParaRPr lang="en-US"/>
          </a:p>
        </p:txBody>
      </p:sp>
      <p:sp>
        <p:nvSpPr>
          <p:cNvPr id="3" name="Content Placeholder 2">
            <a:extLst>
              <a:ext uri="{FF2B5EF4-FFF2-40B4-BE49-F238E27FC236}">
                <a16:creationId xmlns:a16="http://schemas.microsoft.com/office/drawing/2014/main" id="{247DDA1F-ED2B-3FD1-D219-18023B260248}"/>
              </a:ext>
            </a:extLst>
          </p:cNvPr>
          <p:cNvSpPr>
            <a:spLocks noGrp="1"/>
          </p:cNvSpPr>
          <p:nvPr>
            <p:ph idx="1"/>
          </p:nvPr>
        </p:nvSpPr>
        <p:spPr>
          <a:xfrm>
            <a:off x="703234" y="1397479"/>
            <a:ext cx="11053132" cy="5266546"/>
          </a:xfrm>
        </p:spPr>
        <p:txBody>
          <a:bodyPr vert="horz" lIns="91440" tIns="45720" rIns="91440" bIns="45720" rtlCol="0" anchor="t">
            <a:noAutofit/>
          </a:bodyPr>
          <a:lstStyle/>
          <a:p>
            <a:pPr marL="457200" lvl="0" indent="-457200">
              <a:buFont typeface="+mj-lt"/>
              <a:buAutoNum type="arabicPeriod"/>
            </a:pPr>
            <a:r>
              <a:rPr lang="en-GB" dirty="0"/>
              <a:t>Demonstrate an understanding of the Open Systems Interconnection (OSI) model and common network architectures.</a:t>
            </a:r>
          </a:p>
          <a:p>
            <a:pPr marL="457200" lvl="0" indent="-457200">
              <a:buFont typeface="+mj-lt"/>
              <a:buAutoNum type="arabicPeriod"/>
            </a:pPr>
            <a:endParaRPr lang="en-GB" dirty="0"/>
          </a:p>
          <a:p>
            <a:pPr marL="457200" lvl="0" indent="-457200">
              <a:buFont typeface="+mj-lt"/>
              <a:buAutoNum type="arabicPeriod"/>
            </a:pPr>
            <a:r>
              <a:rPr lang="en-GB" dirty="0"/>
              <a:t>Identify the key hardware and software components found in computer networks.</a:t>
            </a:r>
          </a:p>
          <a:p>
            <a:pPr marL="457200" lvl="0" indent="-457200">
              <a:buFont typeface="+mj-lt"/>
              <a:buAutoNum type="arabicPeriod"/>
            </a:pPr>
            <a:endParaRPr lang="en-ZA" dirty="0">
              <a:solidFill>
                <a:srgbClr val="C00000"/>
              </a:solidFill>
            </a:endParaRPr>
          </a:p>
          <a:p>
            <a:pPr marL="457200" lvl="0" indent="-457200">
              <a:buFont typeface="+mj-lt"/>
              <a:buAutoNum type="arabicPeriod"/>
            </a:pPr>
            <a:r>
              <a:rPr lang="en-GB" dirty="0"/>
              <a:t>Participate in the implementation of the basic principles that underpin the protection of information assets (identification, authentication, etc).</a:t>
            </a:r>
          </a:p>
          <a:p>
            <a:pPr marL="457200" lvl="0" indent="-457200">
              <a:buFont typeface="+mj-lt"/>
              <a:buAutoNum type="arabicPeriod"/>
            </a:pPr>
            <a:endParaRPr lang="en-ZA" dirty="0"/>
          </a:p>
          <a:p>
            <a:pPr marL="457200" lvl="0" indent="-457200">
              <a:buFont typeface="+mj-lt"/>
              <a:buAutoNum type="arabicPeriod"/>
            </a:pPr>
            <a:r>
              <a:rPr lang="en-GB" dirty="0">
                <a:solidFill>
                  <a:srgbClr val="C00000"/>
                </a:solidFill>
              </a:rPr>
              <a:t>Identify the different stages of the operations security process, and the activities that occur within each stage.</a:t>
            </a:r>
          </a:p>
          <a:p>
            <a:pPr marL="457200" lvl="0" indent="-457200">
              <a:buFont typeface="+mj-lt"/>
              <a:buAutoNum type="arabicPeriod"/>
            </a:pPr>
            <a:endParaRPr lang="en-ZA" dirty="0">
              <a:solidFill>
                <a:srgbClr val="C00000"/>
              </a:solidFill>
            </a:endParaRPr>
          </a:p>
          <a:p>
            <a:pPr marL="457200" lvl="0" indent="-457200">
              <a:buFont typeface="+mj-lt"/>
              <a:buAutoNum type="arabicPeriod"/>
            </a:pPr>
            <a:r>
              <a:rPr lang="en-GB" dirty="0">
                <a:solidFill>
                  <a:srgbClr val="C00000"/>
                </a:solidFill>
              </a:rPr>
              <a:t>Identify common threats affecting information security at the human level, the physical level, the network level and the application level; and outline preventative measures that can be used to eliminate or manage these threats. </a:t>
            </a:r>
            <a:br>
              <a:rPr lang="en-US" sz="2000" dirty="0"/>
            </a:br>
            <a:endParaRPr lang="en-US" sz="2400" dirty="0">
              <a:latin typeface="Gill Sans MT"/>
            </a:endParaRPr>
          </a:p>
        </p:txBody>
      </p:sp>
    </p:spTree>
    <p:extLst>
      <p:ext uri="{BB962C8B-B14F-4D97-AF65-F5344CB8AC3E}">
        <p14:creationId xmlns:p14="http://schemas.microsoft.com/office/powerpoint/2010/main" val="2797175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ED9E4-1B88-069C-0724-253BCFEBA7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8FD5AD-E5C5-03DE-6A05-8267F169DAE4}"/>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44AF692B-CF58-2C4C-80CC-0658CF79F47C}"/>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t>Security level depends on the value of people and assets at the location.</a:t>
            </a:r>
          </a:p>
          <a:p>
            <a:endParaRPr lang="en-US" sz="2400" dirty="0"/>
          </a:p>
          <a:p>
            <a:r>
              <a:rPr lang="en-US" sz="2400" b="1" u="sng" dirty="0">
                <a:solidFill>
                  <a:srgbClr val="00B050"/>
                </a:solidFill>
              </a:rPr>
              <a:t>Business continuity</a:t>
            </a:r>
            <a:r>
              <a:rPr lang="en-US" sz="2400" dirty="0">
                <a:solidFill>
                  <a:srgbClr val="00B050"/>
                </a:solidFill>
              </a:rPr>
              <a:t> </a:t>
            </a:r>
            <a:r>
              <a:rPr lang="en-US" sz="2400" dirty="0"/>
              <a:t>ensures operations during disruptions.</a:t>
            </a:r>
          </a:p>
          <a:p>
            <a:endParaRPr lang="en-US" sz="2400" dirty="0"/>
          </a:p>
          <a:p>
            <a:r>
              <a:rPr lang="en-US" sz="2400" b="1" u="sng" dirty="0"/>
              <a:t>Disaster recovery </a:t>
            </a:r>
            <a:r>
              <a:rPr lang="en-US" sz="2400" dirty="0"/>
              <a:t>outlines response steps after a disaster.</a:t>
            </a:r>
          </a:p>
          <a:p>
            <a:pPr marL="0" indent="0">
              <a:buNone/>
            </a:pPr>
            <a:endParaRPr lang="en-US" sz="2400" dirty="0"/>
          </a:p>
          <a:p>
            <a:pPr marL="0" lvl="0" indent="0">
              <a:buNone/>
            </a:pPr>
            <a:endParaRPr lang="en-GB" sz="2400" dirty="0">
              <a:latin typeface="Gill Sans MT"/>
            </a:endParaRPr>
          </a:p>
        </p:txBody>
      </p:sp>
      <p:pic>
        <p:nvPicPr>
          <p:cNvPr id="10242" name="Picture 2" descr="Disaster Recovery Plan: A Comprehensive Guide | NordPass">
            <a:extLst>
              <a:ext uri="{FF2B5EF4-FFF2-40B4-BE49-F238E27FC236}">
                <a16:creationId xmlns:a16="http://schemas.microsoft.com/office/drawing/2014/main" id="{3E9F21B7-DBD4-C9E8-B2DB-B6C6114D9A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954" r="29156"/>
          <a:stretch>
            <a:fillRect/>
          </a:stretch>
        </p:blipFill>
        <p:spPr bwMode="auto">
          <a:xfrm>
            <a:off x="9443475" y="3558263"/>
            <a:ext cx="2312891" cy="310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49217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240654-E0D5-DD7A-F55A-68949E484C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FBFE00-EF1F-F583-329D-872F27ACFE63}"/>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A5932E03-60A2-7E40-FE35-8FAE0F2A49CA}"/>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dirty="0"/>
              <a:t>Activity</a:t>
            </a:r>
            <a:endParaRPr lang="en-ZA" dirty="0"/>
          </a:p>
          <a:p>
            <a:endParaRPr lang="en-ZA" dirty="0"/>
          </a:p>
          <a:p>
            <a:r>
              <a:rPr lang="en-GB" dirty="0"/>
              <a:t>Watch the following video: </a:t>
            </a:r>
            <a:endParaRPr lang="en-ZA" dirty="0"/>
          </a:p>
          <a:p>
            <a:r>
              <a:rPr lang="en-GB" dirty="0"/>
              <a:t>Title:</a:t>
            </a:r>
            <a:r>
              <a:rPr lang="en-GB" cap="all" dirty="0"/>
              <a:t> </a:t>
            </a:r>
            <a:r>
              <a:rPr lang="en-GB" dirty="0"/>
              <a:t>What is Business Continuity Planning (BCP)?</a:t>
            </a:r>
            <a:endParaRPr lang="en-ZA" dirty="0"/>
          </a:p>
          <a:p>
            <a:r>
              <a:rPr lang="en-GB" dirty="0"/>
              <a:t>Link: </a:t>
            </a:r>
            <a:r>
              <a:rPr lang="en-GB" u="sng" dirty="0">
                <a:hlinkClick r:id="rId2"/>
              </a:rPr>
              <a:t>https://www.youtube.com/watch?v=ZetTrqWFE_w</a:t>
            </a:r>
            <a:endParaRPr lang="en-ZA" dirty="0"/>
          </a:p>
          <a:p>
            <a:r>
              <a:rPr lang="en-GB" dirty="0"/>
              <a:t>Time allocation: 02:30</a:t>
            </a:r>
            <a:endParaRPr lang="en-ZA" dirty="0"/>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2582483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E0370B-0106-5BC8-9311-21C741EE90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17864-9500-1D4A-CCCF-096EA768A35A}"/>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83C29C59-C4DF-C7F7-7E13-18C95DCDC850}"/>
              </a:ext>
            </a:extLst>
          </p:cNvPr>
          <p:cNvSpPr>
            <a:spLocks noGrp="1"/>
          </p:cNvSpPr>
          <p:nvPr>
            <p:ph idx="1"/>
          </p:nvPr>
        </p:nvSpPr>
        <p:spPr>
          <a:xfrm>
            <a:off x="703233" y="1397479"/>
            <a:ext cx="8214263" cy="5266546"/>
          </a:xfrm>
        </p:spPr>
        <p:txBody>
          <a:bodyPr vert="horz" lIns="91440" tIns="45720" rIns="91440" bIns="45720" rtlCol="0" anchor="t">
            <a:noAutofit/>
          </a:bodyPr>
          <a:lstStyle/>
          <a:p>
            <a:pPr marL="0" indent="0">
              <a:buNone/>
            </a:pPr>
            <a:r>
              <a:rPr lang="en-GB" b="1" dirty="0"/>
              <a:t>3.4.2	Protecting people</a:t>
            </a:r>
            <a:endParaRPr lang="en-ZA" b="1" dirty="0"/>
          </a:p>
          <a:p>
            <a:endParaRPr lang="en-US" sz="2400" dirty="0"/>
          </a:p>
          <a:p>
            <a:r>
              <a:rPr lang="en-US" sz="2400" dirty="0">
                <a:solidFill>
                  <a:schemeClr val="accent6">
                    <a:lumMod val="50000"/>
                  </a:schemeClr>
                </a:solidFill>
              </a:rPr>
              <a:t>Humans face physical threats: extreme weather, toxins, organisms (e.g. COVID-19), radiation, structural collapse, and intruders.</a:t>
            </a:r>
          </a:p>
          <a:p>
            <a:endParaRPr lang="en-US" sz="2400" dirty="0"/>
          </a:p>
          <a:p>
            <a:r>
              <a:rPr lang="en-US" sz="2400" dirty="0">
                <a:solidFill>
                  <a:srgbClr val="0070C0"/>
                </a:solidFill>
              </a:rPr>
              <a:t>Intruders may use social engineering or physical force.</a:t>
            </a:r>
          </a:p>
          <a:p>
            <a:endParaRPr lang="en-US" sz="2400" dirty="0"/>
          </a:p>
          <a:p>
            <a:pPr marL="0" indent="0">
              <a:buNone/>
            </a:pPr>
            <a:endParaRPr lang="en-US" sz="2400" dirty="0"/>
          </a:p>
          <a:p>
            <a:pPr marL="0" lvl="0" indent="0">
              <a:buNone/>
            </a:pPr>
            <a:endParaRPr lang="en-GB" sz="2400" dirty="0">
              <a:latin typeface="Gill Sans MT"/>
            </a:endParaRPr>
          </a:p>
        </p:txBody>
      </p:sp>
      <p:pic>
        <p:nvPicPr>
          <p:cNvPr id="11266" name="Picture 2" descr="What if a tornado hit a major U.S. city?">
            <a:extLst>
              <a:ext uri="{FF2B5EF4-FFF2-40B4-BE49-F238E27FC236}">
                <a16:creationId xmlns:a16="http://schemas.microsoft.com/office/drawing/2014/main" id="{D8C8B8B1-5BF5-5BAB-12A1-06314C5B44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004" r="52926"/>
          <a:stretch>
            <a:fillRect/>
          </a:stretch>
        </p:blipFill>
        <p:spPr bwMode="auto">
          <a:xfrm>
            <a:off x="9496338" y="1685473"/>
            <a:ext cx="2294387" cy="4797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2350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128985-E092-96C2-0C74-B43DC84A40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936D8A-2E14-078B-E2CF-EED80FE85EA4}"/>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A860E935-B9F8-14F5-3AA5-75C3990179A0}"/>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b="1" u="sng" dirty="0">
                <a:solidFill>
                  <a:srgbClr val="C00000"/>
                </a:solidFill>
              </a:rPr>
              <a:t>Evacuation plans </a:t>
            </a:r>
            <a:r>
              <a:rPr lang="en-US" sz="2400" dirty="0">
                <a:solidFill>
                  <a:srgbClr val="C00000"/>
                </a:solidFill>
              </a:rPr>
              <a:t>must be current and clearly communicated.</a:t>
            </a:r>
          </a:p>
          <a:p>
            <a:pPr lvl="1"/>
            <a:r>
              <a:rPr lang="en-US" sz="2200" dirty="0">
                <a:solidFill>
                  <a:srgbClr val="C00000"/>
                </a:solidFill>
              </a:rPr>
              <a:t>Know gathering points, safest routes, and alternatives.</a:t>
            </a:r>
          </a:p>
          <a:p>
            <a:pPr lvl="1"/>
            <a:r>
              <a:rPr lang="en-US" sz="2200" dirty="0">
                <a:solidFill>
                  <a:srgbClr val="C00000"/>
                </a:solidFill>
              </a:rPr>
              <a:t>One person ensures evacuation; another ensures everyone reaches the gathering point.</a:t>
            </a:r>
          </a:p>
          <a:p>
            <a:pPr lvl="1"/>
            <a:r>
              <a:rPr lang="en-US" sz="2200" dirty="0">
                <a:solidFill>
                  <a:srgbClr val="C00000"/>
                </a:solidFill>
              </a:rPr>
              <a:t>Act immediately when alarms sound—no time for shutting down or locking up.</a:t>
            </a:r>
          </a:p>
          <a:p>
            <a:endParaRPr lang="en-US" sz="2400" b="1" u="sng" dirty="0"/>
          </a:p>
          <a:p>
            <a:r>
              <a:rPr lang="en-US" sz="2400" b="1" u="sng" dirty="0"/>
              <a:t>Administrative controls: </a:t>
            </a:r>
            <a:r>
              <a:rPr lang="en-US" sz="2400" dirty="0"/>
              <a:t>background checks, drug tests, and formal policies/regulations to protect staff.</a:t>
            </a:r>
          </a:p>
          <a:p>
            <a:pPr marL="0" indent="0">
              <a:buNone/>
            </a:pPr>
            <a:endParaRPr lang="en-US" sz="2400" dirty="0"/>
          </a:p>
          <a:p>
            <a:pPr marL="0" lvl="0" indent="0">
              <a:buNone/>
            </a:pPr>
            <a:endParaRPr lang="en-GB" sz="2400" dirty="0">
              <a:latin typeface="Gill Sans MT"/>
            </a:endParaRPr>
          </a:p>
        </p:txBody>
      </p:sp>
      <p:pic>
        <p:nvPicPr>
          <p:cNvPr id="12294" name="Picture 6" descr="16+ Thousand Evacuación Del Trabajo Royalty-Free Images, Stock Photos &amp;  Pictures | Shutterstock">
            <a:extLst>
              <a:ext uri="{FF2B5EF4-FFF2-40B4-BE49-F238E27FC236}">
                <a16:creationId xmlns:a16="http://schemas.microsoft.com/office/drawing/2014/main" id="{687C2D87-A9FE-105F-D904-FB204A8EEEE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716"/>
          <a:stretch>
            <a:fillRect/>
          </a:stretch>
        </p:blipFill>
        <p:spPr bwMode="auto">
          <a:xfrm>
            <a:off x="8009476" y="4121441"/>
            <a:ext cx="3714750" cy="2434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4372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0C1590-D45B-250C-7CBA-2518D630C0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75BDF3-B1FD-F054-191A-699BABEAF858}"/>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AEAB2A46-ABA1-1C10-EDDA-719EFBD6E346}"/>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3.4.3	Protecting data and equipment</a:t>
            </a:r>
            <a:endParaRPr lang="en-ZA" b="1" dirty="0"/>
          </a:p>
          <a:p>
            <a:pPr marL="0" indent="0">
              <a:buNone/>
            </a:pPr>
            <a:endParaRPr lang="en-US" sz="2400" dirty="0"/>
          </a:p>
          <a:p>
            <a:r>
              <a:rPr lang="en-US" sz="2400" dirty="0"/>
              <a:t>Encryption protects data, but not against physical threats like heat, humidity, or impact.</a:t>
            </a:r>
          </a:p>
          <a:p>
            <a:endParaRPr lang="en-US" sz="2400" dirty="0"/>
          </a:p>
          <a:p>
            <a:r>
              <a:rPr lang="en-US" sz="2400" dirty="0"/>
              <a:t>Magnetic media can be corrupted by magnetic fields or jolts.</a:t>
            </a:r>
          </a:p>
          <a:p>
            <a:endParaRPr lang="en-US" sz="2400" dirty="0"/>
          </a:p>
          <a:p>
            <a:r>
              <a:rPr lang="en-US" sz="2400" dirty="0"/>
              <a:t>Optical discs can be damaged by scratches.</a:t>
            </a:r>
          </a:p>
          <a:p>
            <a:endParaRPr lang="en-US" sz="2400" dirty="0"/>
          </a:p>
          <a:p>
            <a:r>
              <a:rPr lang="en-US" sz="2400" dirty="0"/>
              <a:t>RAID allows data recovery if a disk fails; data replication offers even greater safety.</a:t>
            </a:r>
          </a:p>
          <a:p>
            <a:endParaRPr lang="en-US" sz="2400" dirty="0"/>
          </a:p>
          <a:p>
            <a:r>
              <a:rPr lang="en-US" sz="2400" dirty="0"/>
              <a:t>Confidential data must be destroyed before disposing of a device.</a:t>
            </a:r>
          </a:p>
          <a:p>
            <a:pPr marL="0" indent="0">
              <a:buNone/>
            </a:pPr>
            <a:endParaRPr lang="en-US" sz="2400" dirty="0"/>
          </a:p>
          <a:p>
            <a:pPr marL="0" lvl="0" indent="0">
              <a:buNone/>
            </a:pPr>
            <a:endParaRPr lang="en-GB" sz="2400" dirty="0">
              <a:latin typeface="Gill Sans MT"/>
            </a:endParaRPr>
          </a:p>
        </p:txBody>
      </p:sp>
      <p:pic>
        <p:nvPicPr>
          <p:cNvPr id="13314" name="Picture 2" descr="How companies can secure and protect customers' personal data">
            <a:extLst>
              <a:ext uri="{FF2B5EF4-FFF2-40B4-BE49-F238E27FC236}">
                <a16:creationId xmlns:a16="http://schemas.microsoft.com/office/drawing/2014/main" id="{8B1F7133-0E7D-57AD-3C75-58BA5CB21C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7256" r="5075" b="48127"/>
          <a:stretch>
            <a:fillRect/>
          </a:stretch>
        </p:blipFill>
        <p:spPr bwMode="auto">
          <a:xfrm>
            <a:off x="4823669" y="5744809"/>
            <a:ext cx="7113441" cy="1037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72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E3EF-A26D-E0A1-B5D4-7CAA11AA9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69BB53-7E38-44EB-6F92-1ECE028F49F4}"/>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FF7D8594-1FAD-F4A0-85F6-D6B6D53B612A}"/>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t>Server rooms must be protected from heat, humidity, insects, and power issues.</a:t>
            </a:r>
          </a:p>
          <a:p>
            <a:endParaRPr lang="en-US" sz="2400" dirty="0"/>
          </a:p>
          <a:p>
            <a:r>
              <a:rPr lang="en-US" sz="2400" dirty="0"/>
              <a:t>UPS protects against power loss and voltage spikes.</a:t>
            </a:r>
          </a:p>
          <a:p>
            <a:endParaRPr lang="en-US" sz="2400" dirty="0"/>
          </a:p>
          <a:p>
            <a:r>
              <a:rPr lang="en-US" sz="2400" dirty="0"/>
              <a:t>Earthquakes and fires should be factored into facility site selection.</a:t>
            </a:r>
          </a:p>
          <a:p>
            <a:endParaRPr lang="en-US" sz="2400" dirty="0"/>
          </a:p>
          <a:p>
            <a:r>
              <a:rPr lang="en-US" sz="2400" u="sng" dirty="0"/>
              <a:t>Physical security</a:t>
            </a:r>
            <a:r>
              <a:rPr lang="en-US" sz="2400" dirty="0"/>
              <a:t>: use fences, guards, locks, cameras, and access control.</a:t>
            </a:r>
          </a:p>
          <a:p>
            <a:endParaRPr lang="en-US" sz="2400" dirty="0"/>
          </a:p>
          <a:p>
            <a:r>
              <a:rPr lang="en-US" sz="2400" dirty="0"/>
              <a:t>Maintain proper environmental conditions and use generators in large facilities.</a:t>
            </a:r>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4764728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A6B245-F4D2-E2E0-D6A2-FE1AC34257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037F25-FAF2-9FA5-BFA9-F33E6270FCAB}"/>
              </a:ext>
            </a:extLst>
          </p:cNvPr>
          <p:cNvSpPr>
            <a:spLocks noGrp="1"/>
          </p:cNvSpPr>
          <p:nvPr>
            <p:ph type="title"/>
          </p:nvPr>
        </p:nvSpPr>
        <p:spPr/>
        <p:txBody>
          <a:bodyPr lIns="91440" tIns="45720" rIns="91440" bIns="45720" anchor="b">
            <a:normAutofit fontScale="90000"/>
          </a:bodyPr>
          <a:lstStyle/>
          <a:p>
            <a:r>
              <a:rPr lang="en-US" sz="2800" dirty="0">
                <a:latin typeface="Gill Sans MT"/>
              </a:rPr>
              <a:t>(3.4) </a:t>
            </a:r>
            <a:r>
              <a:rPr lang="en-GB" sz="2800" dirty="0">
                <a:latin typeface="Gill Sans MT"/>
              </a:rPr>
              <a:t>Identifying physical threats and appropriate security controls</a:t>
            </a:r>
            <a:endParaRPr lang="en-US" sz="2800" dirty="0">
              <a:latin typeface="Gill Sans MT"/>
            </a:endParaRPr>
          </a:p>
        </p:txBody>
      </p:sp>
      <p:sp>
        <p:nvSpPr>
          <p:cNvPr id="3" name="Content Placeholder 2">
            <a:extLst>
              <a:ext uri="{FF2B5EF4-FFF2-40B4-BE49-F238E27FC236}">
                <a16:creationId xmlns:a16="http://schemas.microsoft.com/office/drawing/2014/main" id="{26A73072-7070-B906-0A70-8F145790F489}"/>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dirty="0"/>
              <a:t>Activity</a:t>
            </a:r>
            <a:endParaRPr lang="en-ZA" dirty="0"/>
          </a:p>
          <a:p>
            <a:endParaRPr lang="en-ZA" dirty="0"/>
          </a:p>
          <a:p>
            <a:r>
              <a:rPr lang="en-GB" dirty="0"/>
              <a:t>Create a diagram such as a mind map that illustrates the relationship between the physical threats that are identified in Chapter 9 of the prescribed textbook by Andress (2019), and the security controls that can be used to address or mitigate those threats. </a:t>
            </a:r>
            <a:endParaRPr lang="en-ZA" dirty="0"/>
          </a:p>
          <a:p>
            <a:r>
              <a:rPr lang="en-GB" dirty="0"/>
              <a:t>Time allocation: 15 minutes</a:t>
            </a:r>
            <a:endParaRPr lang="en-ZA" dirty="0"/>
          </a:p>
          <a:p>
            <a:pPr marL="0" indent="0">
              <a:buNone/>
            </a:pPr>
            <a:endParaRPr lang="en-US" sz="2400" dirty="0"/>
          </a:p>
          <a:p>
            <a:pPr marL="0" lvl="0" indent="0">
              <a:buNone/>
            </a:pPr>
            <a:endParaRPr lang="en-GB" sz="2400" dirty="0">
              <a:latin typeface="Gill Sans MT"/>
            </a:endParaRPr>
          </a:p>
        </p:txBody>
      </p:sp>
    </p:spTree>
    <p:extLst>
      <p:ext uri="{BB962C8B-B14F-4D97-AF65-F5344CB8AC3E}">
        <p14:creationId xmlns:p14="http://schemas.microsoft.com/office/powerpoint/2010/main" val="15211436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747552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CE0CB-AD9F-B231-433E-FDE1F6896D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EC405-7703-5D4F-F7C1-6EEA579ECD84}"/>
              </a:ext>
            </a:extLst>
          </p:cNvPr>
          <p:cNvSpPr>
            <a:spLocks noGrp="1"/>
          </p:cNvSpPr>
          <p:nvPr>
            <p:ph type="title"/>
          </p:nvPr>
        </p:nvSpPr>
        <p:spPr/>
        <p:txBody>
          <a:bodyPr lIns="91440" tIns="45720" rIns="91440" bIns="45720" anchor="b">
            <a:normAutofit fontScale="90000"/>
          </a:bodyPr>
          <a:lstStyle/>
          <a:p>
            <a:r>
              <a:rPr lang="en-US" sz="2800" dirty="0">
                <a:latin typeface="Gill Sans MT"/>
              </a:rPr>
              <a:t>(3.1) Introduction</a:t>
            </a:r>
          </a:p>
        </p:txBody>
      </p:sp>
      <p:sp>
        <p:nvSpPr>
          <p:cNvPr id="3" name="Content Placeholder 2">
            <a:extLst>
              <a:ext uri="{FF2B5EF4-FFF2-40B4-BE49-F238E27FC236}">
                <a16:creationId xmlns:a16="http://schemas.microsoft.com/office/drawing/2014/main" id="{58C21CB0-19DE-32CF-3B17-E8FCDD5F3A08}"/>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lgn="l">
              <a:lnSpc>
                <a:spcPct val="130000"/>
              </a:lnSpc>
              <a:buNone/>
            </a:pPr>
            <a:r>
              <a:rPr lang="en-GB" sz="2800" b="1" dirty="0">
                <a:latin typeface="Gill Sans MT"/>
              </a:rPr>
              <a:t>In this topic, you will gain knowledge in the following areas: </a:t>
            </a:r>
          </a:p>
          <a:p>
            <a:pPr marL="0" indent="0" algn="l">
              <a:lnSpc>
                <a:spcPct val="130000"/>
              </a:lnSpc>
              <a:buNone/>
            </a:pPr>
            <a:endParaRPr lang="en-ZA" sz="2800" b="1" dirty="0">
              <a:latin typeface="Gill Sans MT"/>
            </a:endParaRPr>
          </a:p>
          <a:p>
            <a:pPr marL="0" indent="0">
              <a:spcBef>
                <a:spcPts val="900"/>
              </a:spcBef>
              <a:spcAft>
                <a:spcPts val="900"/>
              </a:spcAft>
              <a:buNone/>
            </a:pPr>
            <a:r>
              <a:rPr lang="en-GB" sz="2800" dirty="0">
                <a:latin typeface="Gill Sans MT"/>
              </a:rPr>
              <a:t>3.2 Protecting the organisation against vulnerabilities and risks</a:t>
            </a:r>
            <a:endParaRPr lang="en-ZA" sz="2800" dirty="0">
              <a:latin typeface="Gill Sans MT"/>
            </a:endParaRPr>
          </a:p>
          <a:p>
            <a:pPr marL="0" indent="0">
              <a:spcBef>
                <a:spcPts val="900"/>
              </a:spcBef>
              <a:spcAft>
                <a:spcPts val="900"/>
              </a:spcAft>
              <a:buNone/>
            </a:pPr>
            <a:r>
              <a:rPr lang="en-GB" sz="2800" dirty="0">
                <a:latin typeface="Gill Sans MT"/>
              </a:rPr>
              <a:t>3.3 Recognising and addressing social engineering attacks</a:t>
            </a:r>
          </a:p>
          <a:p>
            <a:pPr marL="0" indent="0">
              <a:spcBef>
                <a:spcPts val="900"/>
              </a:spcBef>
              <a:spcAft>
                <a:spcPts val="900"/>
              </a:spcAft>
              <a:buNone/>
            </a:pPr>
            <a:r>
              <a:rPr lang="en-GB" sz="2800" dirty="0">
                <a:latin typeface="Gill Sans MT"/>
              </a:rPr>
              <a:t>3.4 Identifying physical threats and appropriate security controls</a:t>
            </a:r>
            <a:endParaRPr lang="en-ZA" sz="2800" dirty="0">
              <a:latin typeface="Gill Sans MT"/>
            </a:endParaRPr>
          </a:p>
          <a:p>
            <a:pPr marL="0" indent="0">
              <a:buNone/>
            </a:pPr>
            <a:endParaRPr lang="en-US" sz="2800" dirty="0">
              <a:latin typeface="Gill Sans MT"/>
            </a:endParaRPr>
          </a:p>
        </p:txBody>
      </p:sp>
    </p:spTree>
    <p:extLst>
      <p:ext uri="{BB962C8B-B14F-4D97-AF65-F5344CB8AC3E}">
        <p14:creationId xmlns:p14="http://schemas.microsoft.com/office/powerpoint/2010/main" val="1020224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066CBD-A52B-707A-1098-E389C2222C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078ED0-F389-0EA0-0F8D-2A550E179744}"/>
              </a:ext>
            </a:extLst>
          </p:cNvPr>
          <p:cNvSpPr>
            <a:spLocks noGrp="1"/>
          </p:cNvSpPr>
          <p:nvPr>
            <p:ph type="title"/>
          </p:nvPr>
        </p:nvSpPr>
        <p:spPr/>
        <p:txBody>
          <a:bodyPr lIns="91440" tIns="45720" rIns="91440" bIns="45720" anchor="b">
            <a:normAutofit fontScale="90000"/>
          </a:bodyPr>
          <a:lstStyle/>
          <a:p>
            <a:r>
              <a:rPr lang="en-US" sz="2800" dirty="0">
                <a:latin typeface="Gill Sans MT"/>
              </a:rPr>
              <a:t>(3.1) Introduction</a:t>
            </a:r>
          </a:p>
        </p:txBody>
      </p:sp>
      <p:sp>
        <p:nvSpPr>
          <p:cNvPr id="3" name="Content Placeholder 2">
            <a:extLst>
              <a:ext uri="{FF2B5EF4-FFF2-40B4-BE49-F238E27FC236}">
                <a16:creationId xmlns:a16="http://schemas.microsoft.com/office/drawing/2014/main" id="{1D4C09EB-169F-23E1-595F-3F2EBCB1D811}"/>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lgn="just">
              <a:buNone/>
            </a:pPr>
            <a:r>
              <a:rPr lang="en-GB" sz="2400" dirty="0"/>
              <a:t>Organisational data is constantly exposed to threats originating from a variety of sources, ranging from </a:t>
            </a:r>
            <a:r>
              <a:rPr lang="en-GB" sz="2400" u="sng" dirty="0">
                <a:solidFill>
                  <a:srgbClr val="C00000"/>
                </a:solidFill>
              </a:rPr>
              <a:t>hackers</a:t>
            </a:r>
            <a:r>
              <a:rPr lang="en-GB" sz="2400" dirty="0"/>
              <a:t>, </a:t>
            </a:r>
            <a:r>
              <a:rPr lang="en-GB" sz="2400" u="sng" dirty="0">
                <a:solidFill>
                  <a:srgbClr val="C00000"/>
                </a:solidFill>
              </a:rPr>
              <a:t>viruses</a:t>
            </a:r>
            <a:r>
              <a:rPr lang="en-GB" sz="2400" dirty="0"/>
              <a:t>, and </a:t>
            </a:r>
            <a:r>
              <a:rPr lang="en-GB" sz="2400" u="sng" dirty="0">
                <a:solidFill>
                  <a:srgbClr val="C00000"/>
                </a:solidFill>
              </a:rPr>
              <a:t>denial of service attacks</a:t>
            </a:r>
            <a:r>
              <a:rPr lang="en-GB" sz="2400" dirty="0"/>
              <a:t> to the use of </a:t>
            </a:r>
            <a:r>
              <a:rPr lang="en-GB" sz="2400" u="sng" dirty="0">
                <a:solidFill>
                  <a:srgbClr val="C00000"/>
                </a:solidFill>
              </a:rPr>
              <a:t>weak passwords</a:t>
            </a:r>
            <a:r>
              <a:rPr lang="en-GB" sz="2400" dirty="0"/>
              <a:t> by employees, </a:t>
            </a:r>
            <a:r>
              <a:rPr lang="en-GB" sz="2400" u="sng" dirty="0">
                <a:solidFill>
                  <a:srgbClr val="C00000"/>
                </a:solidFill>
              </a:rPr>
              <a:t>deliberate data manipulation</a:t>
            </a:r>
            <a:r>
              <a:rPr lang="en-GB" sz="2400" dirty="0"/>
              <a:t>, or the </a:t>
            </a:r>
            <a:r>
              <a:rPr lang="en-GB" sz="2400" u="sng" dirty="0">
                <a:solidFill>
                  <a:srgbClr val="C00000"/>
                </a:solidFill>
              </a:rPr>
              <a:t>theft</a:t>
            </a:r>
            <a:r>
              <a:rPr lang="en-GB" sz="2400" dirty="0"/>
              <a:t> of organisational data or equipment. </a:t>
            </a:r>
          </a:p>
          <a:p>
            <a:pPr marL="0" indent="0" algn="just">
              <a:buNone/>
            </a:pPr>
            <a:endParaRPr lang="en-GB" sz="2400" dirty="0"/>
          </a:p>
          <a:p>
            <a:pPr marL="0" indent="0" algn="just">
              <a:buNone/>
            </a:pPr>
            <a:r>
              <a:rPr lang="en-GB" b="1" dirty="0">
                <a:solidFill>
                  <a:srgbClr val="C00000"/>
                </a:solidFill>
              </a:rPr>
              <a:t>The operations security process:</a:t>
            </a:r>
            <a:endParaRPr lang="en-US" sz="2400" b="1" dirty="0">
              <a:solidFill>
                <a:srgbClr val="C00000"/>
              </a:solidFill>
            </a:endParaRPr>
          </a:p>
          <a:p>
            <a:pPr marL="0" lvl="0" indent="0">
              <a:buNone/>
            </a:pPr>
            <a:endParaRPr lang="en-GB" sz="2400" dirty="0">
              <a:latin typeface="Gill Sans MT"/>
            </a:endParaRPr>
          </a:p>
        </p:txBody>
      </p:sp>
      <p:pic>
        <p:nvPicPr>
          <p:cNvPr id="4" name="Picture 3" descr="Diagram&#10;&#10;Description automatically generated">
            <a:extLst>
              <a:ext uri="{FF2B5EF4-FFF2-40B4-BE49-F238E27FC236}">
                <a16:creationId xmlns:a16="http://schemas.microsoft.com/office/drawing/2014/main" id="{5D36FEE8-3400-B913-9A67-29C598B5F03A}"/>
              </a:ext>
            </a:extLst>
          </p:cNvPr>
          <p:cNvPicPr>
            <a:picLocks noChangeAspect="1"/>
          </p:cNvPicPr>
          <p:nvPr/>
        </p:nvPicPr>
        <p:blipFill>
          <a:blip r:embed="rId2"/>
          <a:stretch>
            <a:fillRect/>
          </a:stretch>
        </p:blipFill>
        <p:spPr>
          <a:xfrm>
            <a:off x="2688672" y="4178153"/>
            <a:ext cx="6470172" cy="1998811"/>
          </a:xfrm>
          <a:prstGeom prst="rect">
            <a:avLst/>
          </a:prstGeom>
        </p:spPr>
      </p:pic>
    </p:spTree>
    <p:extLst>
      <p:ext uri="{BB962C8B-B14F-4D97-AF65-F5344CB8AC3E}">
        <p14:creationId xmlns:p14="http://schemas.microsoft.com/office/powerpoint/2010/main" val="4184464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97ED2-B6FD-77A1-F276-46E65D9839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32D74-7B91-1ADF-1E11-9313721C4349}"/>
              </a:ext>
            </a:extLst>
          </p:cNvPr>
          <p:cNvSpPr>
            <a:spLocks noGrp="1"/>
          </p:cNvSpPr>
          <p:nvPr>
            <p:ph type="title"/>
          </p:nvPr>
        </p:nvSpPr>
        <p:spPr/>
        <p:txBody>
          <a:bodyPr lIns="91440" tIns="45720" rIns="91440" bIns="45720" anchor="b">
            <a:normAutofit fontScale="90000"/>
          </a:bodyPr>
          <a:lstStyle/>
          <a:p>
            <a:r>
              <a:rPr lang="en-US" sz="2800" dirty="0">
                <a:latin typeface="Gill Sans MT"/>
              </a:rPr>
              <a:t>(3.1) Introduction</a:t>
            </a:r>
          </a:p>
        </p:txBody>
      </p:sp>
      <p:sp>
        <p:nvSpPr>
          <p:cNvPr id="3" name="Content Placeholder 2">
            <a:extLst>
              <a:ext uri="{FF2B5EF4-FFF2-40B4-BE49-F238E27FC236}">
                <a16:creationId xmlns:a16="http://schemas.microsoft.com/office/drawing/2014/main" id="{5FDEEB70-8F3A-4118-0AA4-72C182378459}"/>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t>Employees can unintentionally help intruders gain </a:t>
            </a:r>
            <a:r>
              <a:rPr lang="en-US" sz="2400" dirty="0" err="1"/>
              <a:t>unauthorised</a:t>
            </a:r>
            <a:r>
              <a:rPr lang="en-US" sz="2400" dirty="0"/>
              <a:t> access to systems.</a:t>
            </a:r>
          </a:p>
          <a:p>
            <a:pPr marL="0" indent="0">
              <a:buNone/>
            </a:pPr>
            <a:endParaRPr lang="en-US" sz="2400" dirty="0"/>
          </a:p>
          <a:p>
            <a:r>
              <a:rPr lang="en-US" sz="2400" u="sng" dirty="0">
                <a:solidFill>
                  <a:srgbClr val="C00000"/>
                </a:solidFill>
              </a:rPr>
              <a:t>Criminals</a:t>
            </a:r>
            <a:r>
              <a:rPr lang="en-US" sz="2400" dirty="0"/>
              <a:t> may pose as senior managers to obtain confidential information.</a:t>
            </a:r>
          </a:p>
          <a:p>
            <a:pPr marL="0" indent="0">
              <a:buNone/>
            </a:pPr>
            <a:endParaRPr lang="en-US" sz="2400" dirty="0"/>
          </a:p>
          <a:p>
            <a:r>
              <a:rPr lang="en-US" sz="2400" dirty="0"/>
              <a:t>Weak passwords can make systems vulnerable to hackers.</a:t>
            </a:r>
          </a:p>
          <a:p>
            <a:pPr marL="0" indent="0">
              <a:buNone/>
            </a:pPr>
            <a:endParaRPr lang="en-US" sz="2400" dirty="0"/>
          </a:p>
          <a:p>
            <a:r>
              <a:rPr lang="en-US" sz="2400" dirty="0"/>
              <a:t>Employees might be manipulated into copying and selling confidential data.</a:t>
            </a:r>
          </a:p>
          <a:p>
            <a:pPr marL="0" indent="0">
              <a:buNone/>
            </a:pPr>
            <a:endParaRPr lang="en-US" sz="2400" dirty="0"/>
          </a:p>
          <a:p>
            <a:pPr marL="0" indent="0">
              <a:buNone/>
            </a:pPr>
            <a:endParaRPr lang="en-US" sz="2400" dirty="0"/>
          </a:p>
          <a:p>
            <a:pPr marL="0" lvl="0" indent="0">
              <a:buNone/>
            </a:pPr>
            <a:endParaRPr lang="en-GB" sz="2400" dirty="0">
              <a:latin typeface="Gill Sans MT"/>
            </a:endParaRPr>
          </a:p>
        </p:txBody>
      </p:sp>
      <p:pic>
        <p:nvPicPr>
          <p:cNvPr id="1028" name="Picture 4" descr="780+ Access Denied Computer Screen Stock Photos, Pictures &amp; Royalty-Free  Images - iStock">
            <a:extLst>
              <a:ext uri="{FF2B5EF4-FFF2-40B4-BE49-F238E27FC236}">
                <a16:creationId xmlns:a16="http://schemas.microsoft.com/office/drawing/2014/main" id="{0AAC086D-0748-CD67-1043-8A37D8B753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4813" y="4337108"/>
            <a:ext cx="3591011" cy="239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1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50410-9965-3B69-0A28-A207B83076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52C343-09C2-3DEF-EA10-BB6FE77CC66C}"/>
              </a:ext>
            </a:extLst>
          </p:cNvPr>
          <p:cNvSpPr>
            <a:spLocks noGrp="1"/>
          </p:cNvSpPr>
          <p:nvPr>
            <p:ph type="title"/>
          </p:nvPr>
        </p:nvSpPr>
        <p:spPr/>
        <p:txBody>
          <a:bodyPr lIns="91440" tIns="45720" rIns="91440" bIns="45720" anchor="b">
            <a:normAutofit fontScale="90000"/>
          </a:bodyPr>
          <a:lstStyle/>
          <a:p>
            <a:r>
              <a:rPr lang="en-US" sz="2800" dirty="0">
                <a:latin typeface="Gill Sans MT"/>
              </a:rPr>
              <a:t>(3.1) Introduction</a:t>
            </a:r>
          </a:p>
        </p:txBody>
      </p:sp>
      <p:sp>
        <p:nvSpPr>
          <p:cNvPr id="3" name="Content Placeholder 2">
            <a:extLst>
              <a:ext uri="{FF2B5EF4-FFF2-40B4-BE49-F238E27FC236}">
                <a16:creationId xmlns:a16="http://schemas.microsoft.com/office/drawing/2014/main" id="{41E2B8AA-B79A-D83E-AE84-E4ADE2183A53}"/>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t>These risks show the importance of providing security training to staff.</a:t>
            </a:r>
          </a:p>
          <a:p>
            <a:endParaRPr lang="en-US" sz="2400" dirty="0"/>
          </a:p>
          <a:p>
            <a:r>
              <a:rPr lang="en-US" sz="2400" dirty="0"/>
              <a:t>Physical threats include intruders, fire, and water damage.</a:t>
            </a:r>
          </a:p>
          <a:p>
            <a:endParaRPr lang="en-US" sz="2400" dirty="0"/>
          </a:p>
          <a:p>
            <a:r>
              <a:rPr lang="en-US" sz="2400" dirty="0"/>
              <a:t>In such cases, </a:t>
            </a:r>
            <a:r>
              <a:rPr lang="en-US" sz="2400" b="1" dirty="0">
                <a:solidFill>
                  <a:schemeClr val="accent6">
                    <a:lumMod val="75000"/>
                  </a:schemeClr>
                </a:solidFill>
              </a:rPr>
              <a:t>protecting human life </a:t>
            </a:r>
            <a:r>
              <a:rPr lang="en-US" sz="2400" dirty="0"/>
              <a:t>(e.g. evacuation procedures) is more critical than protecting data or equipment.</a:t>
            </a:r>
          </a:p>
          <a:p>
            <a:pPr marL="0" indent="0">
              <a:buNone/>
            </a:pPr>
            <a:endParaRPr lang="en-US" sz="2400" dirty="0"/>
          </a:p>
          <a:p>
            <a:pPr marL="0" lvl="0" indent="0">
              <a:buNone/>
            </a:pPr>
            <a:endParaRPr lang="en-GB" sz="2400" dirty="0">
              <a:latin typeface="Gill Sans MT"/>
            </a:endParaRPr>
          </a:p>
        </p:txBody>
      </p:sp>
      <p:pic>
        <p:nvPicPr>
          <p:cNvPr id="2050" name="Picture 2" descr="Fire and Water Damage Recovery">
            <a:extLst>
              <a:ext uri="{FF2B5EF4-FFF2-40B4-BE49-F238E27FC236}">
                <a16:creationId xmlns:a16="http://schemas.microsoft.com/office/drawing/2014/main" id="{00A95B79-AFB9-ACE4-4F07-3DEAF52D53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6938" y="4169067"/>
            <a:ext cx="4597167" cy="255769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What to do when there is an intruder on your property - Integrated  Emergency Response">
            <a:extLst>
              <a:ext uri="{FF2B5EF4-FFF2-40B4-BE49-F238E27FC236}">
                <a16:creationId xmlns:a16="http://schemas.microsoft.com/office/drawing/2014/main" id="{17F17053-BDD6-5A62-5E53-5A5BB36EB1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4242" y="4174676"/>
            <a:ext cx="4537046" cy="2552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1351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4DB47-4735-D703-87C4-A0E1590B34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84C7BD-9C30-6B82-C2BF-0BF9F5001FDE}"/>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1F985E52-4F1C-D4E5-FC6C-C7566A9E64D1}"/>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b="1" dirty="0"/>
              <a:t>3.2.1	The operations security process</a:t>
            </a:r>
            <a:endParaRPr lang="en-ZA" b="1" dirty="0"/>
          </a:p>
          <a:p>
            <a:pPr marL="0" indent="0">
              <a:buNone/>
            </a:pPr>
            <a:endParaRPr lang="en-US" sz="2400" dirty="0"/>
          </a:p>
          <a:p>
            <a:pPr marL="0" indent="0">
              <a:buNone/>
            </a:pPr>
            <a:r>
              <a:rPr lang="en-GB" sz="2400" b="1" u="sng" dirty="0">
                <a:solidFill>
                  <a:schemeClr val="accent6">
                    <a:lumMod val="50000"/>
                  </a:schemeClr>
                </a:solidFill>
              </a:rPr>
              <a:t>The operations security process comprises five stages: </a:t>
            </a:r>
          </a:p>
          <a:p>
            <a:pPr marL="0" indent="0">
              <a:buNone/>
            </a:pPr>
            <a:endParaRPr lang="en-ZA" sz="2400" dirty="0"/>
          </a:p>
          <a:p>
            <a:pPr marL="457200" lvl="0" indent="-457200">
              <a:buFont typeface="+mj-lt"/>
              <a:buAutoNum type="arabicPeriod"/>
            </a:pPr>
            <a:r>
              <a:rPr lang="en-GB" sz="2400" dirty="0">
                <a:solidFill>
                  <a:schemeClr val="accent6">
                    <a:lumMod val="50000"/>
                  </a:schemeClr>
                </a:solidFill>
              </a:rPr>
              <a:t>Identify information that needs to be protected. </a:t>
            </a:r>
            <a:endParaRPr lang="en-ZA" sz="2400" dirty="0">
              <a:solidFill>
                <a:schemeClr val="accent6">
                  <a:lumMod val="50000"/>
                </a:schemeClr>
              </a:solidFill>
            </a:endParaRPr>
          </a:p>
          <a:p>
            <a:pPr marL="457200" lvl="0" indent="-457200">
              <a:buFont typeface="+mj-lt"/>
              <a:buAutoNum type="arabicPeriod"/>
            </a:pPr>
            <a:r>
              <a:rPr lang="en-GB" sz="2400" dirty="0">
                <a:solidFill>
                  <a:schemeClr val="accent6">
                    <a:lumMod val="50000"/>
                  </a:schemeClr>
                </a:solidFill>
              </a:rPr>
              <a:t>Identify potential threats to that information. </a:t>
            </a:r>
            <a:endParaRPr lang="en-ZA" sz="2400" dirty="0">
              <a:solidFill>
                <a:schemeClr val="accent6">
                  <a:lumMod val="50000"/>
                </a:schemeClr>
              </a:solidFill>
            </a:endParaRPr>
          </a:p>
          <a:p>
            <a:pPr marL="457200" lvl="0" indent="-457200">
              <a:buFont typeface="+mj-lt"/>
              <a:buAutoNum type="arabicPeriod"/>
            </a:pPr>
            <a:r>
              <a:rPr lang="en-GB" sz="2400" dirty="0">
                <a:solidFill>
                  <a:schemeClr val="accent6">
                    <a:lumMod val="50000"/>
                  </a:schemeClr>
                </a:solidFill>
              </a:rPr>
              <a:t>Analyse existing system vulnerabilities. </a:t>
            </a:r>
            <a:endParaRPr lang="en-ZA" sz="2400" dirty="0">
              <a:solidFill>
                <a:schemeClr val="accent6">
                  <a:lumMod val="50000"/>
                </a:schemeClr>
              </a:solidFill>
            </a:endParaRPr>
          </a:p>
          <a:p>
            <a:pPr marL="457200" lvl="0" indent="-457200">
              <a:buFont typeface="+mj-lt"/>
              <a:buAutoNum type="arabicPeriod"/>
            </a:pPr>
            <a:r>
              <a:rPr lang="en-GB" sz="2400" dirty="0">
                <a:solidFill>
                  <a:schemeClr val="accent6">
                    <a:lumMod val="50000"/>
                  </a:schemeClr>
                </a:solidFill>
              </a:rPr>
              <a:t>Assess the potential impact of identified threats. </a:t>
            </a:r>
            <a:endParaRPr lang="en-ZA" sz="2400" dirty="0">
              <a:solidFill>
                <a:schemeClr val="accent6">
                  <a:lumMod val="50000"/>
                </a:schemeClr>
              </a:solidFill>
            </a:endParaRPr>
          </a:p>
          <a:p>
            <a:pPr marL="457200" lvl="0" indent="-457200">
              <a:buFont typeface="+mj-lt"/>
              <a:buAutoNum type="arabicPeriod"/>
            </a:pPr>
            <a:r>
              <a:rPr lang="en-GB" sz="2400" dirty="0">
                <a:solidFill>
                  <a:schemeClr val="accent6">
                    <a:lumMod val="50000"/>
                  </a:schemeClr>
                </a:solidFill>
              </a:rPr>
              <a:t>Implement countermeasures to prevent or mitigate the impact of threats.</a:t>
            </a:r>
            <a:endParaRPr lang="en-ZA" sz="2400" dirty="0">
              <a:solidFill>
                <a:schemeClr val="accent6">
                  <a:lumMod val="50000"/>
                </a:schemeClr>
              </a:solidFill>
            </a:endParaRPr>
          </a:p>
          <a:p>
            <a:pPr marL="0" indent="0">
              <a:buNone/>
            </a:pPr>
            <a:endParaRPr lang="en-US" sz="2400" dirty="0"/>
          </a:p>
          <a:p>
            <a:pPr marL="0" lvl="0" indent="0">
              <a:buNone/>
            </a:pPr>
            <a:endParaRPr lang="en-GB" sz="2400" dirty="0">
              <a:latin typeface="Gill Sans MT"/>
            </a:endParaRPr>
          </a:p>
        </p:txBody>
      </p:sp>
      <p:pic>
        <p:nvPicPr>
          <p:cNvPr id="3074" name="Picture 2" descr="11+ Thousand Five Stairs Royalty-Free Images, Stock Photos &amp; Pictures |  Shutterstock">
            <a:extLst>
              <a:ext uri="{FF2B5EF4-FFF2-40B4-BE49-F238E27FC236}">
                <a16:creationId xmlns:a16="http://schemas.microsoft.com/office/drawing/2014/main" id="{165C2603-CAE1-2240-D7DE-39D8352963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9410"/>
          <a:stretch>
            <a:fillRect/>
          </a:stretch>
        </p:blipFill>
        <p:spPr bwMode="auto">
          <a:xfrm>
            <a:off x="8292517" y="4903365"/>
            <a:ext cx="3638045" cy="1895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2802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E1B09F-179B-2671-1C95-E5307CAE32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A71B1C-00EB-5629-0C9B-F6A12FBBC1E2}"/>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8E45BFFB-4ABF-2DCE-1148-D8855C6D5736}"/>
              </a:ext>
            </a:extLst>
          </p:cNvPr>
          <p:cNvSpPr>
            <a:spLocks noGrp="1"/>
          </p:cNvSpPr>
          <p:nvPr>
            <p:ph idx="1"/>
          </p:nvPr>
        </p:nvSpPr>
        <p:spPr>
          <a:xfrm>
            <a:off x="703234" y="1397479"/>
            <a:ext cx="11053132" cy="5266546"/>
          </a:xfrm>
        </p:spPr>
        <p:txBody>
          <a:bodyPr vert="horz" lIns="91440" tIns="45720" rIns="91440" bIns="45720" rtlCol="0" anchor="t">
            <a:noAutofit/>
          </a:bodyPr>
          <a:lstStyle/>
          <a:p>
            <a:r>
              <a:rPr lang="en-US" sz="2400" dirty="0"/>
              <a:t>Security policies must be tailored to the value and risk of the information.</a:t>
            </a:r>
          </a:p>
          <a:p>
            <a:pPr marL="0" indent="0">
              <a:buNone/>
            </a:pPr>
            <a:endParaRPr lang="en-US" sz="2400" dirty="0"/>
          </a:p>
          <a:p>
            <a:r>
              <a:rPr lang="en-US" sz="2400" dirty="0"/>
              <a:t>First, assess which </a:t>
            </a:r>
            <a:r>
              <a:rPr lang="en-US" sz="2400" b="1" dirty="0">
                <a:solidFill>
                  <a:schemeClr val="accent1"/>
                </a:solidFill>
              </a:rPr>
              <a:t>information assets </a:t>
            </a:r>
            <a:r>
              <a:rPr lang="en-US" sz="2400" dirty="0"/>
              <a:t>are most valuable or damaging if exposed.</a:t>
            </a:r>
          </a:p>
          <a:p>
            <a:endParaRPr lang="en-US" sz="2400" dirty="0"/>
          </a:p>
          <a:p>
            <a:r>
              <a:rPr lang="en-US" sz="2400" dirty="0"/>
              <a:t>Consider how outsiders could exploit this information.</a:t>
            </a:r>
          </a:p>
          <a:p>
            <a:endParaRPr lang="en-US" sz="2400" dirty="0"/>
          </a:p>
          <a:p>
            <a:r>
              <a:rPr lang="en-US" sz="2400" dirty="0"/>
              <a:t>Choose countermeasures to avoid or reduce risks.</a:t>
            </a:r>
          </a:p>
          <a:p>
            <a:endParaRPr lang="en-US" sz="2400" dirty="0"/>
          </a:p>
          <a:p>
            <a:r>
              <a:rPr lang="en-US" sz="2400" dirty="0"/>
              <a:t>Information security is ongoing — systems must be regularly monitored and improved.</a:t>
            </a:r>
          </a:p>
          <a:p>
            <a:pPr marL="0" indent="0">
              <a:buNone/>
            </a:pPr>
            <a:endParaRPr lang="en-US" sz="2400" dirty="0"/>
          </a:p>
          <a:p>
            <a:pPr marL="0" lvl="0" indent="0">
              <a:buNone/>
            </a:pPr>
            <a:endParaRPr lang="en-GB" sz="2400" dirty="0">
              <a:latin typeface="Gill Sans MT"/>
            </a:endParaRPr>
          </a:p>
        </p:txBody>
      </p:sp>
      <p:pic>
        <p:nvPicPr>
          <p:cNvPr id="4098" name="Picture 2" descr="Information Security Plan: What It Is, Why You Need One, and How to Get  Started - TrustNet">
            <a:extLst>
              <a:ext uri="{FF2B5EF4-FFF2-40B4-BE49-F238E27FC236}">
                <a16:creationId xmlns:a16="http://schemas.microsoft.com/office/drawing/2014/main" id="{5FA83C69-FEE4-B0F8-D101-1F013330CD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7881" y="5125673"/>
            <a:ext cx="3585975" cy="1577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285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C74193-ECE1-200E-01CD-4E8DE43C5C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430644-910C-621F-60ED-A5BFCC5B69C3}"/>
              </a:ext>
            </a:extLst>
          </p:cNvPr>
          <p:cNvSpPr>
            <a:spLocks noGrp="1"/>
          </p:cNvSpPr>
          <p:nvPr>
            <p:ph type="title"/>
          </p:nvPr>
        </p:nvSpPr>
        <p:spPr/>
        <p:txBody>
          <a:bodyPr lIns="91440" tIns="45720" rIns="91440" bIns="45720" anchor="b">
            <a:normAutofit fontScale="90000"/>
          </a:bodyPr>
          <a:lstStyle/>
          <a:p>
            <a:r>
              <a:rPr lang="en-US" sz="2800" dirty="0">
                <a:latin typeface="Gill Sans MT"/>
              </a:rPr>
              <a:t>(3.2) </a:t>
            </a:r>
            <a:r>
              <a:rPr lang="en-GB" sz="2800" dirty="0">
                <a:latin typeface="Gill Sans MT"/>
              </a:rPr>
              <a:t>Protecting the organisation against vulnerabilities and risks</a:t>
            </a:r>
            <a:endParaRPr lang="en-US" sz="2800" dirty="0">
              <a:latin typeface="Gill Sans MT"/>
            </a:endParaRPr>
          </a:p>
        </p:txBody>
      </p:sp>
      <p:sp>
        <p:nvSpPr>
          <p:cNvPr id="3" name="Content Placeholder 2">
            <a:extLst>
              <a:ext uri="{FF2B5EF4-FFF2-40B4-BE49-F238E27FC236}">
                <a16:creationId xmlns:a16="http://schemas.microsoft.com/office/drawing/2014/main" id="{8462FD87-BCCC-7338-70CC-6AEB58EAE2FC}"/>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dirty="0"/>
              <a:t>Activity</a:t>
            </a:r>
            <a:endParaRPr lang="en-ZA" dirty="0"/>
          </a:p>
          <a:p>
            <a:endParaRPr lang="en-ZA" dirty="0"/>
          </a:p>
          <a:p>
            <a:r>
              <a:rPr lang="en-GB" dirty="0"/>
              <a:t>Watch the following video: </a:t>
            </a:r>
            <a:endParaRPr lang="en-ZA" dirty="0"/>
          </a:p>
          <a:p>
            <a:r>
              <a:rPr lang="en-GB" dirty="0"/>
              <a:t>Title:</a:t>
            </a:r>
            <a:r>
              <a:rPr lang="en-GB" cap="all" dirty="0"/>
              <a:t> </a:t>
            </a:r>
            <a:r>
              <a:rPr lang="en-GB" dirty="0"/>
              <a:t>Operations Security.</a:t>
            </a:r>
            <a:endParaRPr lang="en-ZA" dirty="0"/>
          </a:p>
          <a:p>
            <a:r>
              <a:rPr lang="en-GB" dirty="0"/>
              <a:t>Link: </a:t>
            </a:r>
            <a:r>
              <a:rPr lang="en-GB" u="sng" dirty="0">
                <a:hlinkClick r:id="rId2"/>
              </a:rPr>
              <a:t>https://www.youtube.com/watch?v=c8s44iRuW6o</a:t>
            </a:r>
            <a:endParaRPr lang="en-ZA" dirty="0"/>
          </a:p>
          <a:p>
            <a:r>
              <a:rPr lang="en-GB" dirty="0"/>
              <a:t>Time allocation: 03:00</a:t>
            </a:r>
            <a:endParaRPr lang="en-ZA" dirty="0"/>
          </a:p>
        </p:txBody>
      </p:sp>
    </p:spTree>
    <p:extLst>
      <p:ext uri="{BB962C8B-B14F-4D97-AF65-F5344CB8AC3E}">
        <p14:creationId xmlns:p14="http://schemas.microsoft.com/office/powerpoint/2010/main" val="164199074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Wte7FFFa"/>
  <p:tag name="ARTICULATE_PROJECT_OPEN" val="0"/>
  <p:tag name="ARTICULATE_DESIGN_ID_WHITE VIDEO BOX" val="5d6qpBLd"/>
  <p:tag name="ARTICULATE_SLIDE_THUMBNAIL_REFRESH" val="1"/>
  <p:tag name="ARTICULATE_SLIDE_COUNT" val="6"/>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White Video box">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X template for recordings 22-05-20" id="{921E9A64-9EE8-41E5-B16D-75918ADC9A75}" vid="{93481CF0-EFEC-407E-B05B-10CF0C39BF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b29e309-5067-420f-889f-e44dba4a11cd" xsi:nil="true"/>
    <lcf76f155ced4ddcb4097134ff3c332f xmlns="1acd542e-fec4-464b-a0b9-883f33ef757b">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A45D3D289A6AA4A916B83A0E0727C46" ma:contentTypeVersion="17" ma:contentTypeDescription="Create a new document." ma:contentTypeScope="" ma:versionID="84e5ece7158e8e8306e9fbba08fd611c">
  <xsd:schema xmlns:xsd="http://www.w3.org/2001/XMLSchema" xmlns:xs="http://www.w3.org/2001/XMLSchema" xmlns:p="http://schemas.microsoft.com/office/2006/metadata/properties" xmlns:ns2="1acd542e-fec4-464b-a0b9-883f33ef757b" xmlns:ns3="0b29e309-5067-420f-889f-e44dba4a11cd" targetNamespace="http://schemas.microsoft.com/office/2006/metadata/properties" ma:root="true" ma:fieldsID="67e9d2fcb65732f760be310008c857af" ns2:_="" ns3:_="">
    <xsd:import namespace="1acd542e-fec4-464b-a0b9-883f33ef757b"/>
    <xsd:import namespace="0b29e309-5067-420f-889f-e44dba4a11c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cd542e-fec4-464b-a0b9-883f33ef75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038f4db-6faf-4b53-8a05-2b4e7a76ecb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b29e309-5067-420f-889f-e44dba4a11cd"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60ba2019-a0a6-437f-ae6b-c9df9d15834b}" ma:internalName="TaxCatchAll" ma:showField="CatchAllData" ma:web="0b29e309-5067-420f-889f-e44dba4a11c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13D81B-942C-496C-A014-1F2FF2DCFE2F}">
  <ds:schemaRefs>
    <ds:schemaRef ds:uri="0b29e309-5067-420f-889f-e44dba4a11cd"/>
    <ds:schemaRef ds:uri="1acd542e-fec4-464b-a0b9-883f33ef757b"/>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0EFFDE1-1B60-4745-8B4D-AE611BB3A22F}">
  <ds:schemaRefs>
    <ds:schemaRef ds:uri="http://schemas.microsoft.com/sharepoint/v3/contenttype/forms"/>
  </ds:schemaRefs>
</ds:datastoreItem>
</file>

<file path=customXml/itemProps3.xml><?xml version="1.0" encoding="utf-8"?>
<ds:datastoreItem xmlns:ds="http://schemas.openxmlformats.org/officeDocument/2006/customXml" ds:itemID="{1649A2F2-ED9F-4981-AECB-763E6E233A31}">
  <ds:schemaRefs>
    <ds:schemaRef ds:uri="0b29e309-5067-420f-889f-e44dba4a11cd"/>
    <ds:schemaRef ds:uri="1acd542e-fec4-464b-a0b9-883f33ef757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326</TotalTime>
  <Words>1692</Words>
  <Application>Microsoft Office PowerPoint</Application>
  <PresentationFormat>Widescreen</PresentationFormat>
  <Paragraphs>224</Paragraphs>
  <Slides>27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Aptos</vt:lpstr>
      <vt:lpstr>Arial</vt:lpstr>
      <vt:lpstr>Gill Sans MT</vt:lpstr>
      <vt:lpstr>White Video box</vt:lpstr>
      <vt:lpstr>ISP152 – Topic 3:  Operations and Human security</vt:lpstr>
      <vt:lpstr>Module Outcomes</vt:lpstr>
      <vt:lpstr>(3.1) Introduction</vt:lpstr>
      <vt:lpstr>(3.1) Introduction</vt:lpstr>
      <vt:lpstr>(3.1) Introduction</vt:lpstr>
      <vt:lpstr>(3.1) Introduction</vt:lpstr>
      <vt:lpstr>(3.2) Protecting the organisation against vulnerabilities and risks</vt:lpstr>
      <vt:lpstr>(3.2) Protecting the organisation against vulnerabilities and risks</vt:lpstr>
      <vt:lpstr>(3.2) Protecting the organisation against vulnerabilities and risks</vt:lpstr>
      <vt:lpstr>(3.2) Protecting the organisation against vulnerabilities and risks</vt:lpstr>
      <vt:lpstr>(3.2) Protecting the organisation against vulnerabilities and risks</vt:lpstr>
      <vt:lpstr>(3.2) Protecting the organisation against vulnerabilities and risks</vt:lpstr>
      <vt:lpstr>(3.3) Recognising and addressing social engineering attacks</vt:lpstr>
      <vt:lpstr>(3.3) Recognising and addressing social engineering attacks</vt:lpstr>
      <vt:lpstr>(3.3) Recognising and addressing social engineering attacks</vt:lpstr>
      <vt:lpstr>(3.3) Recognising and addressing social engineering attacks</vt:lpstr>
      <vt:lpstr>(3.3) Recognising and addressing social engineering attacks</vt:lpstr>
      <vt:lpstr>(3.3) Recognising and addressing social engineering attacks</vt:lpstr>
      <vt:lpstr>(3.4) Identifying physical threats and appropriate security controls</vt:lpstr>
      <vt:lpstr>(3.4) Identifying physical threats and appropriate security controls</vt:lpstr>
      <vt:lpstr>(3.4) Identifying physical threats and appropriate security controls</vt:lpstr>
      <vt:lpstr>(3.4) Identifying physical threats and appropriate security controls</vt:lpstr>
      <vt:lpstr>(3.4) Identifying physical threats and appropriate security controls</vt:lpstr>
      <vt:lpstr>(3.4) Identifying physical threats and appropriate security controls</vt:lpstr>
      <vt:lpstr>(3.4) Identifying physical threats and appropriate security controls</vt:lpstr>
      <vt:lpstr>(3.4) Identifying physical threats and appropriate security controls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Sykes, Debbie (Ms) - Delta</dc:creator>
  <cp:lastModifiedBy>Sonja Visagie (STADIO - Centurion)</cp:lastModifiedBy>
  <cp:revision>649</cp:revision>
  <dcterms:created xsi:type="dcterms:W3CDTF">2021-02-17T07:10:33Z</dcterms:created>
  <dcterms:modified xsi:type="dcterms:W3CDTF">2025-07-28T07:49:16Z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C5361F15-C82A-40D1-A4E6-5713AE67191D</vt:lpwstr>
  </property>
  <property fmtid="{D5CDD505-2E9C-101B-9397-08002B2CF9AE}" pid="3" name="ArticulatePath">
    <vt:lpwstr>Presentation1</vt:lpwstr>
  </property>
  <property fmtid="{D5CDD505-2E9C-101B-9397-08002B2CF9AE}" pid="4" name="ContentTypeId">
    <vt:lpwstr>0x010100CA45D3D289A6AA4A916B83A0E0727C46</vt:lpwstr>
  </property>
</Properties>
</file>

<file path=docProps/thumbnail.jpeg>
</file>